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8"/>
  </p:notesMasterIdLst>
  <p:sldIdLst>
    <p:sldId id="308" r:id="rId2"/>
    <p:sldId id="312" r:id="rId3"/>
    <p:sldId id="313" r:id="rId4"/>
    <p:sldId id="314" r:id="rId5"/>
    <p:sldId id="315" r:id="rId6"/>
    <p:sldId id="318" r:id="rId7"/>
    <p:sldId id="371" r:id="rId8"/>
    <p:sldId id="370" r:id="rId9"/>
    <p:sldId id="319" r:id="rId10"/>
    <p:sldId id="320" r:id="rId11"/>
    <p:sldId id="321" r:id="rId12"/>
    <p:sldId id="323" r:id="rId13"/>
    <p:sldId id="324" r:id="rId14"/>
    <p:sldId id="326" r:id="rId15"/>
    <p:sldId id="335" r:id="rId16"/>
    <p:sldId id="337" r:id="rId17"/>
    <p:sldId id="343" r:id="rId18"/>
    <p:sldId id="344" r:id="rId19"/>
    <p:sldId id="346" r:id="rId20"/>
    <p:sldId id="347" r:id="rId21"/>
    <p:sldId id="348" r:id="rId22"/>
    <p:sldId id="349" r:id="rId23"/>
    <p:sldId id="350" r:id="rId24"/>
    <p:sldId id="351" r:id="rId25"/>
    <p:sldId id="352" r:id="rId26"/>
    <p:sldId id="353" r:id="rId27"/>
    <p:sldId id="354" r:id="rId28"/>
    <p:sldId id="355" r:id="rId29"/>
    <p:sldId id="357" r:id="rId30"/>
    <p:sldId id="358" r:id="rId31"/>
    <p:sldId id="359" r:id="rId32"/>
    <p:sldId id="360" r:id="rId33"/>
    <p:sldId id="372" r:id="rId34"/>
    <p:sldId id="373" r:id="rId35"/>
    <p:sldId id="374" r:id="rId36"/>
    <p:sldId id="3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78841" autoAdjust="0"/>
  </p:normalViewPr>
  <p:slideViewPr>
    <p:cSldViewPr snapToGrid="0">
      <p:cViewPr varScale="1">
        <p:scale>
          <a:sx n="82" d="100"/>
          <a:sy n="82" d="100"/>
        </p:scale>
        <p:origin x="188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63D2C-FFB7-41AA-8DC8-E9FE172C5642}" type="datetimeFigureOut">
              <a:rPr lang="en-US" smtClean="0"/>
              <a:t>4/18/2021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554AD-01C5-40C4-85A5-63225CDB82C9}" type="slidenum">
              <a:rPr lang="en-US" smtClean="0"/>
              <a:t>‹#›</a:t>
            </a:fld>
            <a:endParaRPr lang="en-US"/>
          </a:p>
        </p:txBody>
      </p:sp>
    </p:spTree>
    <p:extLst>
      <p:ext uri="{BB962C8B-B14F-4D97-AF65-F5344CB8AC3E}">
        <p14:creationId xmlns:p14="http://schemas.microsoft.com/office/powerpoint/2010/main" val="146850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pPr lvl="0">
              <a:buSzPct val="25000"/>
            </a:pPr>
            <a:endParaRPr lang="en-US" sz="100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99263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48200"/>
          </a:xfrm>
        </p:spPr>
        <p:txBody>
          <a:bodyPr/>
          <a:lstStyle/>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4270439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965526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90000"/>
              </a:lnSpc>
              <a:buClr>
                <a:schemeClr val="dk1"/>
              </a:buClr>
              <a:buSzPct val="100000"/>
            </a:pPr>
            <a:endParaRPr lang="en-US" dirty="0">
              <a:solidFill>
                <a:schemeClr val="dk1"/>
              </a:solidFill>
              <a:ea typeface="Calibri"/>
              <a:cs typeface="Calibri"/>
              <a:sym typeface="Calibri"/>
            </a:endParaRPr>
          </a:p>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99061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b="1" dirty="0">
              <a:solidFill>
                <a:schemeClr val="dk1"/>
              </a:solidFill>
              <a:ea typeface="Calibri"/>
              <a:cs typeface="Calibri"/>
              <a:sym typeface="Calibri"/>
            </a:endParaRPr>
          </a:p>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909494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IN"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810043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48200"/>
          </a:xfrm>
        </p:spPr>
        <p:txBody>
          <a:bodyPr/>
          <a:lstStyle/>
          <a:p>
            <a:pPr marL="685800" lvl="1" indent="-228600">
              <a:lnSpc>
                <a:spcPct val="90000"/>
              </a:lnSpc>
              <a:buClr>
                <a:schemeClr val="dk1"/>
              </a:buClr>
              <a:buSzPct val="100000"/>
              <a:buFont typeface="Arial"/>
              <a:buChar char="•"/>
            </a:pPr>
            <a:r>
              <a:rPr lang="en-IN" sz="900" b="1" dirty="0" smtClean="0">
                <a:solidFill>
                  <a:schemeClr val="dk1"/>
                </a:solidFill>
                <a:ea typeface="Arial"/>
                <a:cs typeface="Arial"/>
                <a:sym typeface="Arial"/>
              </a:rPr>
              <a:t>Product </a:t>
            </a:r>
            <a:r>
              <a:rPr lang="en-IN" sz="900" b="1" dirty="0">
                <a:solidFill>
                  <a:schemeClr val="dk1"/>
                </a:solidFill>
                <a:ea typeface="Arial"/>
                <a:cs typeface="Arial"/>
                <a:sym typeface="Arial"/>
              </a:rPr>
              <a:t>advertising </a:t>
            </a:r>
            <a:r>
              <a:rPr lang="en-IN" sz="900" dirty="0">
                <a:solidFill>
                  <a:schemeClr val="dk1"/>
                </a:solidFill>
                <a:ea typeface="Arial"/>
                <a:cs typeface="Arial"/>
                <a:sym typeface="Arial"/>
              </a:rPr>
              <a:t>f</a:t>
            </a:r>
            <a:r>
              <a:rPr lang="en-IN" sz="900" dirty="0">
                <a:solidFill>
                  <a:srgbClr val="000066"/>
                </a:solidFill>
                <a:ea typeface="Arial"/>
                <a:cs typeface="Arial"/>
                <a:sym typeface="Arial"/>
              </a:rPr>
              <a:t>ocuses on a specific good or service and constitutes the bulk of most advertising.  This includes brand image advertising, as well as those ads that seek to create awareness of new brands or brand features and benefits, or remind consumers about an existing brand.</a:t>
            </a:r>
          </a:p>
          <a:p>
            <a:pPr marL="685800" lvl="1" indent="-228600">
              <a:lnSpc>
                <a:spcPct val="90000"/>
              </a:lnSpc>
              <a:buClr>
                <a:schemeClr val="dk1"/>
              </a:buClr>
              <a:buSzPct val="100000"/>
              <a:buFont typeface="Arial"/>
              <a:buChar char="•"/>
            </a:pPr>
            <a:r>
              <a:rPr lang="en-IN" sz="900" b="1" dirty="0">
                <a:solidFill>
                  <a:schemeClr val="dk1"/>
                </a:solidFill>
                <a:ea typeface="Arial"/>
                <a:cs typeface="Arial"/>
                <a:sym typeface="Arial"/>
              </a:rPr>
              <a:t>Institutional advertising</a:t>
            </a:r>
            <a:r>
              <a:rPr lang="en-IN" sz="900" dirty="0">
                <a:solidFill>
                  <a:schemeClr val="dk1"/>
                </a:solidFill>
                <a:ea typeface="Arial"/>
                <a:cs typeface="Arial"/>
                <a:sym typeface="Arial"/>
              </a:rPr>
              <a:t> p</a:t>
            </a:r>
            <a:r>
              <a:rPr lang="en-IN" sz="900" dirty="0">
                <a:solidFill>
                  <a:srgbClr val="000066"/>
                </a:solidFill>
                <a:ea typeface="Arial"/>
                <a:cs typeface="Arial"/>
                <a:sym typeface="Arial"/>
              </a:rPr>
              <a:t>romotes the activities, personality, or point of view of an organization or company and includes three subtypes.</a:t>
            </a:r>
          </a:p>
          <a:p>
            <a:pPr marL="1143000" lvl="2" indent="-228600">
              <a:lnSpc>
                <a:spcPct val="90000"/>
              </a:lnSpc>
              <a:buClr>
                <a:schemeClr val="dk1"/>
              </a:buClr>
              <a:buSzPct val="100000"/>
              <a:buFont typeface="Arial"/>
              <a:buChar char="•"/>
            </a:pPr>
            <a:r>
              <a:rPr lang="en-IN" sz="900" b="1" dirty="0">
                <a:solidFill>
                  <a:schemeClr val="dk1"/>
                </a:solidFill>
                <a:ea typeface="Arial"/>
                <a:cs typeface="Arial"/>
                <a:sym typeface="Arial"/>
              </a:rPr>
              <a:t>Corporate advertising </a:t>
            </a:r>
            <a:r>
              <a:rPr lang="en-IN" sz="900" dirty="0">
                <a:solidFill>
                  <a:schemeClr val="dk1"/>
                </a:solidFill>
                <a:ea typeface="Arial"/>
                <a:cs typeface="Arial"/>
                <a:sym typeface="Arial"/>
              </a:rPr>
              <a:t>seeks to promote the company as a whole, rather than any one specific brand.  Very often corporate ads seek to create goodwill toward the firm, or improve its overall image.  British Petroleum engaged in a great deal of corporate advertising following  the malfunction of a </a:t>
            </a:r>
            <a:r>
              <a:rPr lang="en-IN" sz="900" dirty="0" err="1">
                <a:solidFill>
                  <a:schemeClr val="dk1"/>
                </a:solidFill>
                <a:ea typeface="Arial"/>
                <a:cs typeface="Arial"/>
                <a:sym typeface="Arial"/>
              </a:rPr>
              <a:t>deepwater</a:t>
            </a:r>
            <a:r>
              <a:rPr lang="en-IN" sz="900" dirty="0">
                <a:solidFill>
                  <a:schemeClr val="dk1"/>
                </a:solidFill>
                <a:ea typeface="Arial"/>
                <a:cs typeface="Arial"/>
                <a:sym typeface="Arial"/>
              </a:rPr>
              <a:t> oil drill in 2010 that resulted in an enormous amount of oil being poured into the Gulf for several months. </a:t>
            </a:r>
          </a:p>
          <a:p>
            <a:pPr marL="1143000" lvl="2" indent="-228600">
              <a:lnSpc>
                <a:spcPct val="90000"/>
              </a:lnSpc>
              <a:buClr>
                <a:schemeClr val="dk1"/>
              </a:buClr>
              <a:buSzPct val="100000"/>
              <a:buFont typeface="Arial"/>
              <a:buChar char="•"/>
            </a:pPr>
            <a:r>
              <a:rPr lang="en-IN" sz="900" b="1" dirty="0">
                <a:solidFill>
                  <a:schemeClr val="dk1"/>
                </a:solidFill>
                <a:ea typeface="Arial"/>
                <a:cs typeface="Arial"/>
                <a:sym typeface="Arial"/>
              </a:rPr>
              <a:t>Advocacy advertising </a:t>
            </a:r>
            <a:r>
              <a:rPr lang="en-IN" sz="900" dirty="0">
                <a:solidFill>
                  <a:schemeClr val="dk1"/>
                </a:solidFill>
                <a:ea typeface="Arial"/>
                <a:cs typeface="Arial"/>
                <a:sym typeface="Arial"/>
              </a:rPr>
              <a:t>is a type of public service advertising where the firm actually tries to influence public opinion on some issue because it has a stake in the outcome.  The U.S. government had engaged in advocacy advertising to promote climate change</a:t>
            </a:r>
            <a:r>
              <a:rPr lang="en-IN" sz="900" u="sng" dirty="0">
                <a:solidFill>
                  <a:schemeClr val="dk1"/>
                </a:solidFill>
                <a:ea typeface="Arial"/>
                <a:cs typeface="Arial"/>
                <a:sym typeface="Arial"/>
              </a:rPr>
              <a:t>.</a:t>
            </a:r>
          </a:p>
          <a:p>
            <a:pPr marL="1143000" lvl="2" indent="-228600">
              <a:lnSpc>
                <a:spcPct val="90000"/>
              </a:lnSpc>
              <a:buClr>
                <a:schemeClr val="dk1"/>
              </a:buClr>
              <a:buSzPct val="100000"/>
              <a:buFont typeface="Arial"/>
              <a:buChar char="•"/>
            </a:pPr>
            <a:r>
              <a:rPr lang="en-IN" sz="900" b="1" dirty="0">
                <a:solidFill>
                  <a:schemeClr val="dk1"/>
                </a:solidFill>
                <a:ea typeface="Arial"/>
                <a:cs typeface="Arial"/>
                <a:sym typeface="Arial"/>
              </a:rPr>
              <a:t>Public service announcements </a:t>
            </a:r>
            <a:r>
              <a:rPr lang="en-IN" sz="900" dirty="0">
                <a:solidFill>
                  <a:schemeClr val="dk1"/>
                </a:solidFill>
                <a:ea typeface="Arial"/>
                <a:cs typeface="Arial"/>
                <a:sym typeface="Arial"/>
              </a:rPr>
              <a:t>(PSA) are run for free by the media because the ads support not-for-profit organizations, or because they champion a cause or change for the greater societal good.  The Ad Council has been involved in creating many of the most memorable public service campaigns.</a:t>
            </a:r>
          </a:p>
          <a:p>
            <a:pPr marL="685800" lvl="1" indent="-228600">
              <a:lnSpc>
                <a:spcPct val="90000"/>
              </a:lnSpc>
              <a:buClr>
                <a:schemeClr val="dk1"/>
              </a:buClr>
              <a:buSzPct val="100000"/>
              <a:buFont typeface="Arial"/>
              <a:buChar char="•"/>
            </a:pPr>
            <a:r>
              <a:rPr lang="en-IN" sz="900" b="1" dirty="0">
                <a:solidFill>
                  <a:schemeClr val="dk1"/>
                </a:solidFill>
                <a:ea typeface="Arial"/>
                <a:cs typeface="Arial"/>
                <a:sym typeface="Arial"/>
              </a:rPr>
              <a:t>Retail and local advertising </a:t>
            </a:r>
            <a:r>
              <a:rPr lang="en-IN" sz="900" dirty="0">
                <a:solidFill>
                  <a:schemeClr val="dk1"/>
                </a:solidFill>
                <a:ea typeface="Arial"/>
                <a:cs typeface="Arial"/>
                <a:sym typeface="Arial"/>
              </a:rPr>
              <a:t>is simply the designation used to describe ads run by both major retailers and small businesses within a given geographic market</a:t>
            </a:r>
            <a:r>
              <a:rPr lang="en-IN" sz="900" dirty="0" smtClean="0">
                <a:solidFill>
                  <a:schemeClr val="dk1"/>
                </a:solidFill>
                <a:ea typeface="Arial"/>
                <a:cs typeface="Arial"/>
                <a:sym typeface="Arial"/>
              </a:rPr>
              <a:t>.</a:t>
            </a:r>
            <a:endParaRPr lang="en-IN" sz="900" dirty="0">
              <a:solidFill>
                <a:schemeClr val="dk1"/>
              </a:solidFill>
              <a:ea typeface="Arial"/>
              <a:cs typeface="Arial"/>
              <a:sym typeface="Arial"/>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899014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lstStyle/>
          <a:p>
            <a:pPr lvl="0">
              <a:buClr>
                <a:schemeClr val="dk1"/>
              </a:buClr>
              <a:buSzPct val="25000"/>
            </a:pPr>
            <a:r>
              <a:rPr lang="en-IN" sz="800" dirty="0" smtClean="0">
                <a:solidFill>
                  <a:schemeClr val="dk1"/>
                </a:solidFill>
                <a:ea typeface="Calibri"/>
                <a:cs typeface="Calibri"/>
                <a:sym typeface="Calibri"/>
              </a:rPr>
              <a:t>Often </a:t>
            </a:r>
            <a:r>
              <a:rPr lang="en-IN" sz="800" dirty="0">
                <a:solidFill>
                  <a:schemeClr val="dk1"/>
                </a:solidFill>
                <a:ea typeface="Calibri"/>
                <a:cs typeface="Calibri"/>
                <a:sym typeface="Calibri"/>
              </a:rPr>
              <a:t>the best promotional approach is let your customers do the work for you! UGC includes the millions of online consumer comments, opinions, advice, consumer-to-consumer discussions, reviews, photos, images, videos, podcasts and webcasts, and product-related stories available to other consumers through digital technology.</a:t>
            </a:r>
          </a:p>
          <a:p>
            <a:pPr lvl="0">
              <a:buSzPct val="25000"/>
            </a:pPr>
            <a:endParaRPr lang="en-IN" sz="800" dirty="0">
              <a:solidFill>
                <a:schemeClr val="dk1"/>
              </a:solidFill>
              <a:ea typeface="Calibri"/>
              <a:cs typeface="Calibri"/>
              <a:sym typeface="Calibri"/>
            </a:endParaRPr>
          </a:p>
          <a:p>
            <a:pPr marL="171450" lvl="0" indent="-171450">
              <a:buClr>
                <a:schemeClr val="dk1"/>
              </a:buClr>
              <a:buSzPct val="100000"/>
              <a:buFont typeface="Arial"/>
              <a:buChar char="•"/>
            </a:pPr>
            <a:r>
              <a:rPr lang="en-IN" sz="800" dirty="0">
                <a:solidFill>
                  <a:schemeClr val="dk1"/>
                </a:solidFill>
                <a:ea typeface="Calibri"/>
                <a:cs typeface="Calibri"/>
                <a:sym typeface="Calibri"/>
              </a:rPr>
              <a:t>Some marketers encourage consumers to contribute their own DIY ads (see video and discussion note on Doritos Crash the Super Bowl ad contest).</a:t>
            </a:r>
          </a:p>
          <a:p>
            <a:pPr marL="171450" lvl="0" indent="-171450">
              <a:buClr>
                <a:schemeClr val="dk1"/>
              </a:buClr>
              <a:buSzPct val="100000"/>
              <a:buFont typeface="Arial"/>
              <a:buChar char="•"/>
            </a:pPr>
            <a:r>
              <a:rPr lang="en-IN" sz="800" dirty="0">
                <a:solidFill>
                  <a:schemeClr val="dk1"/>
                </a:solidFill>
                <a:ea typeface="Calibri"/>
                <a:cs typeface="Calibri"/>
                <a:sym typeface="Calibri"/>
              </a:rPr>
              <a:t>For advertisers, DIY advertising offers several benefits. First, consumer-generated spots cost only one-quarter to one-third as much as professional TV and Internet ads—about $60,000 compared to the $350,000 or more to produce a traditional 30-second spot. This can be especially important for smaller businesses and emerging brands. </a:t>
            </a:r>
          </a:p>
          <a:p>
            <a:pPr marL="171450" lvl="0" indent="-171450">
              <a:buClr>
                <a:schemeClr val="dk1"/>
              </a:buClr>
              <a:buSzPct val="100000"/>
              <a:buFont typeface="Arial"/>
              <a:buChar char="•"/>
            </a:pPr>
            <a:r>
              <a:rPr lang="en-IN" sz="800" dirty="0">
                <a:solidFill>
                  <a:schemeClr val="dk1"/>
                </a:solidFill>
                <a:ea typeface="Calibri"/>
                <a:cs typeface="Calibri"/>
                <a:sym typeface="Calibri"/>
              </a:rPr>
              <a:t>Equally important, even to large companies with deep pockets, is the feedback on how consumers see the brand and the chance to gather more creative ideas to tell the brand’s story.</a:t>
            </a:r>
          </a:p>
          <a:p>
            <a:pPr marL="171450" lvl="0" indent="-171450">
              <a:buClr>
                <a:schemeClr val="dk1"/>
              </a:buClr>
              <a:buSzPct val="100000"/>
              <a:buFont typeface="Arial"/>
              <a:buChar char="•"/>
            </a:pPr>
            <a:r>
              <a:rPr lang="en-IN" sz="800" b="1" dirty="0">
                <a:solidFill>
                  <a:schemeClr val="dk1"/>
                </a:solidFill>
                <a:ea typeface="Calibri"/>
                <a:cs typeface="Calibri"/>
                <a:sym typeface="Calibri"/>
              </a:rPr>
              <a:t>Crowdsourcing</a:t>
            </a:r>
            <a:r>
              <a:rPr lang="en-IN" sz="800" dirty="0">
                <a:solidFill>
                  <a:schemeClr val="dk1"/>
                </a:solidFill>
                <a:ea typeface="Calibri"/>
                <a:cs typeface="Calibri"/>
                <a:sym typeface="Calibri"/>
              </a:rPr>
              <a:t>, the practice of outsourcing marketing activities to users that we discussed in Chapter 6, also can help either select a winning ad or even create one. </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631692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48200"/>
          </a:xfrm>
        </p:spPr>
        <p:txBody>
          <a:bodyPr/>
          <a:lstStyle/>
          <a:p>
            <a:pPr lvl="0">
              <a:buSzPct val="25000"/>
            </a:pPr>
            <a:endParaRPr lang="en-US" sz="100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92192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645647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Clr>
                <a:schemeClr val="dk1"/>
              </a:buClr>
              <a:buSzPct val="100000"/>
            </a:pPr>
            <a:endParaRPr lang="en-US" dirty="0">
              <a:solidFill>
                <a:schemeClr val="dk1"/>
              </a:solidFill>
              <a:ea typeface="Calibri"/>
              <a:cs typeface="Calibri"/>
              <a:sym typeface="Calibri"/>
            </a:endParaRPr>
          </a:p>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86672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690520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Clr>
                <a:schemeClr val="dk1"/>
              </a:buClr>
              <a:buSzPct val="100000"/>
            </a:pPr>
            <a:endParaRPr lang="en-US" dirty="0">
              <a:solidFill>
                <a:schemeClr val="dk1"/>
              </a:solidFill>
              <a:ea typeface="Calibri"/>
              <a:cs typeface="Calibri"/>
              <a:sym typeface="Calibri"/>
            </a:endParaRPr>
          </a:p>
          <a:p>
            <a:pPr marL="228600" lvl="0" indent="-228600">
              <a:lnSpc>
                <a:spcPct val="90000"/>
              </a:lnSpc>
              <a:buClr>
                <a:schemeClr val="dk1"/>
              </a:buClr>
              <a:buSzPct val="100000"/>
            </a:pPr>
            <a:endParaRPr lang="en-US" dirty="0">
              <a:solidFill>
                <a:schemeClr val="dk1"/>
              </a:solidFill>
              <a:ea typeface="Calibri"/>
              <a:cs typeface="Calibri"/>
              <a:sym typeface="Calibri"/>
            </a:endParaRPr>
          </a:p>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247758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lstStyle/>
          <a:p>
            <a:pPr lvl="0">
              <a:buSzPct val="25000"/>
            </a:pPr>
            <a:r>
              <a:rPr lang="en-IN" sz="1100" i="1" dirty="0" smtClean="0">
                <a:solidFill>
                  <a:schemeClr val="dk1"/>
                </a:solidFill>
                <a:ea typeface="Calibri"/>
                <a:cs typeface="Calibri"/>
                <a:sym typeface="Calibri"/>
              </a:rPr>
              <a:t>Comparison</a:t>
            </a:r>
            <a:r>
              <a:rPr lang="en-IN" sz="1100" i="1" dirty="0">
                <a:solidFill>
                  <a:schemeClr val="dk1"/>
                </a:solidFill>
                <a:ea typeface="Calibri"/>
                <a:cs typeface="Calibri"/>
                <a:sym typeface="Calibri"/>
              </a:rPr>
              <a:t>: </a:t>
            </a:r>
            <a:r>
              <a:rPr lang="en-IN" sz="1100" dirty="0">
                <a:solidFill>
                  <a:schemeClr val="dk1"/>
                </a:solidFill>
                <a:ea typeface="Calibri"/>
                <a:cs typeface="Calibri"/>
                <a:sym typeface="Calibri"/>
              </a:rPr>
              <a:t>A comparative advertisement explicitly names one or more competitors.</a:t>
            </a:r>
          </a:p>
          <a:p>
            <a:pPr lvl="0">
              <a:buSzPct val="25000"/>
            </a:pPr>
            <a:r>
              <a:rPr lang="en-IN" sz="1100" i="1" dirty="0">
                <a:solidFill>
                  <a:schemeClr val="dk1"/>
                </a:solidFill>
                <a:ea typeface="Calibri"/>
                <a:cs typeface="Calibri"/>
                <a:sym typeface="Calibri"/>
              </a:rPr>
              <a:t>Demonstration: </a:t>
            </a:r>
            <a:r>
              <a:rPr lang="en-IN" sz="1100" dirty="0">
                <a:solidFill>
                  <a:schemeClr val="dk1"/>
                </a:solidFill>
                <a:ea typeface="Calibri"/>
                <a:cs typeface="Calibri"/>
                <a:sym typeface="Calibri"/>
              </a:rPr>
              <a:t>The ad shows a product “in action” to prove that it performs as claimed: “It slices, it dices!” Demonstration advertising is most</a:t>
            </a:r>
          </a:p>
          <a:p>
            <a:pPr lvl="0">
              <a:buSzPct val="25000"/>
            </a:pPr>
            <a:r>
              <a:rPr lang="en-IN" sz="1100" dirty="0">
                <a:solidFill>
                  <a:schemeClr val="dk1"/>
                </a:solidFill>
                <a:ea typeface="Calibri"/>
                <a:cs typeface="Calibri"/>
                <a:sym typeface="Calibri"/>
              </a:rPr>
              <a:t>useful when consumers are unable to identify important benefits except when they see the product in use.</a:t>
            </a:r>
          </a:p>
          <a:p>
            <a:pPr lvl="0">
              <a:buSzPct val="25000"/>
            </a:pPr>
            <a:r>
              <a:rPr lang="en-IN" sz="1100" i="1" dirty="0">
                <a:solidFill>
                  <a:schemeClr val="dk1"/>
                </a:solidFill>
                <a:ea typeface="Calibri"/>
                <a:cs typeface="Calibri"/>
                <a:sym typeface="Calibri"/>
              </a:rPr>
              <a:t>Storytelling: </a:t>
            </a:r>
            <a:r>
              <a:rPr lang="en-IN" sz="1100" dirty="0">
                <a:solidFill>
                  <a:schemeClr val="dk1"/>
                </a:solidFill>
                <a:ea typeface="Calibri"/>
                <a:cs typeface="Calibri"/>
                <a:sym typeface="Calibri"/>
              </a:rPr>
              <a:t>Modern storytelling commercials are like 30-second movies with a plots that involve the product in a more peripheral way. An example is the Subaru commercial that depicts a loving dad handing his six-year-old daughter the car keys and telling her to be careful. We eventually learn that she is a teenager but he still sees her as a little girl. The Subaru brand is not even revealed until we see the logo and slogan at the end.</a:t>
            </a:r>
          </a:p>
          <a:p>
            <a:pPr lvl="0">
              <a:buSzPct val="25000"/>
            </a:pPr>
            <a:r>
              <a:rPr lang="en-IN" sz="1100" i="1" dirty="0">
                <a:solidFill>
                  <a:schemeClr val="dk1"/>
                </a:solidFill>
                <a:ea typeface="Calibri"/>
                <a:cs typeface="Calibri"/>
                <a:sym typeface="Calibri"/>
              </a:rPr>
              <a:t>Testimonial: </a:t>
            </a:r>
            <a:r>
              <a:rPr lang="en-IN" sz="1100" dirty="0">
                <a:solidFill>
                  <a:schemeClr val="dk1"/>
                </a:solidFill>
                <a:ea typeface="Calibri"/>
                <a:cs typeface="Calibri"/>
                <a:sym typeface="Calibri"/>
              </a:rPr>
              <a:t>A celebrity, an expert, or a “man in the street” states the product’s effectiveness. The use of a </a:t>
            </a:r>
            <a:r>
              <a:rPr lang="en-IN" sz="1100" i="1" dirty="0">
                <a:solidFill>
                  <a:schemeClr val="dk1"/>
                </a:solidFill>
                <a:ea typeface="Calibri"/>
                <a:cs typeface="Calibri"/>
                <a:sym typeface="Calibri"/>
              </a:rPr>
              <a:t>celebrity endorser </a:t>
            </a:r>
            <a:r>
              <a:rPr lang="en-IN" sz="1100" dirty="0">
                <a:solidFill>
                  <a:schemeClr val="dk1"/>
                </a:solidFill>
                <a:ea typeface="Calibri"/>
                <a:cs typeface="Calibri"/>
                <a:sym typeface="Calibri"/>
              </a:rPr>
              <a:t>is a common but expensive strategy.</a:t>
            </a:r>
          </a:p>
          <a:p>
            <a:pPr lvl="0">
              <a:buSzPct val="25000"/>
            </a:pPr>
            <a:r>
              <a:rPr lang="en-IN" sz="1100" i="1" dirty="0">
                <a:solidFill>
                  <a:schemeClr val="dk1"/>
                </a:solidFill>
                <a:ea typeface="Calibri"/>
                <a:cs typeface="Calibri"/>
                <a:sym typeface="Calibri"/>
              </a:rPr>
              <a:t>Slice of life: </a:t>
            </a:r>
            <a:r>
              <a:rPr lang="en-IN" sz="1100" dirty="0">
                <a:solidFill>
                  <a:schemeClr val="dk1"/>
                </a:solidFill>
                <a:ea typeface="Calibri"/>
                <a:cs typeface="Calibri"/>
                <a:sym typeface="Calibri"/>
              </a:rPr>
              <a:t>A </a:t>
            </a:r>
            <a:r>
              <a:rPr lang="en-IN" sz="1100" i="1" dirty="0">
                <a:solidFill>
                  <a:schemeClr val="dk1"/>
                </a:solidFill>
                <a:ea typeface="Calibri"/>
                <a:cs typeface="Calibri"/>
                <a:sym typeface="Calibri"/>
              </a:rPr>
              <a:t>slice-of-life </a:t>
            </a:r>
            <a:r>
              <a:rPr lang="en-IN" sz="1100" dirty="0">
                <a:solidFill>
                  <a:schemeClr val="dk1"/>
                </a:solidFill>
                <a:ea typeface="Calibri"/>
                <a:cs typeface="Calibri"/>
                <a:sym typeface="Calibri"/>
              </a:rPr>
              <a:t>format presents a (dramatized) scene from everyday life. Slice-of-life advertising can be effective for everyday products such as peanut butter and headache remedies that consumers may feel good about if they see that “real” people buy and use them.</a:t>
            </a:r>
          </a:p>
          <a:p>
            <a:pPr lvl="0">
              <a:buSzPct val="25000"/>
            </a:pPr>
            <a:r>
              <a:rPr lang="en-IN" sz="1100" i="1" dirty="0">
                <a:solidFill>
                  <a:schemeClr val="dk1"/>
                </a:solidFill>
                <a:ea typeface="Calibri"/>
                <a:cs typeface="Calibri"/>
                <a:sym typeface="Calibri"/>
              </a:rPr>
              <a:t>Lifestyle: </a:t>
            </a:r>
            <a:r>
              <a:rPr lang="en-IN" sz="1100" dirty="0">
                <a:solidFill>
                  <a:schemeClr val="dk1"/>
                </a:solidFill>
                <a:ea typeface="Calibri"/>
                <a:cs typeface="Calibri"/>
                <a:sym typeface="Calibri"/>
              </a:rPr>
              <a:t>A </a:t>
            </a:r>
            <a:r>
              <a:rPr lang="en-IN" sz="1100" i="1" dirty="0">
                <a:solidFill>
                  <a:schemeClr val="dk1"/>
                </a:solidFill>
                <a:ea typeface="Calibri"/>
                <a:cs typeface="Calibri"/>
                <a:sym typeface="Calibri"/>
              </a:rPr>
              <a:t>lifestyle </a:t>
            </a:r>
            <a:r>
              <a:rPr lang="en-IN" sz="1100" dirty="0">
                <a:solidFill>
                  <a:schemeClr val="dk1"/>
                </a:solidFill>
                <a:ea typeface="Calibri"/>
                <a:cs typeface="Calibri"/>
                <a:sym typeface="Calibri"/>
              </a:rPr>
              <a:t>format shows a person or persons attractive to the target market in an appealing setting. The advertised product is “part of the scene,” implying that the person who buys it will attain the lifestyle. For example, a commercial on MTV might depict a group of “cool” California skateboarders who take a break for a gulp of milk and say, “It does a body good</a:t>
            </a:r>
            <a:r>
              <a:rPr lang="en-IN" sz="1100" dirty="0" smtClean="0">
                <a:solidFill>
                  <a:schemeClr val="dk1"/>
                </a:solidFill>
                <a:ea typeface="Calibri"/>
                <a:cs typeface="Calibri"/>
                <a:sym typeface="Calibri"/>
              </a:rPr>
              <a:t>.”</a:t>
            </a:r>
            <a:endParaRPr lang="en-IN" sz="110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64397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lstStyle/>
          <a:p>
            <a:pPr lvl="0">
              <a:buSzPct val="25000"/>
            </a:pPr>
            <a:r>
              <a:rPr lang="en-US" sz="1100" b="1" dirty="0" smtClean="0">
                <a:solidFill>
                  <a:schemeClr val="dk1"/>
                </a:solidFill>
                <a:ea typeface="Calibri"/>
                <a:cs typeface="Calibri"/>
                <a:sym typeface="Calibri"/>
              </a:rPr>
              <a:t>Tonality </a:t>
            </a:r>
            <a:r>
              <a:rPr lang="en-US" sz="1100" dirty="0">
                <a:solidFill>
                  <a:schemeClr val="dk1"/>
                </a:solidFill>
                <a:ea typeface="Calibri"/>
                <a:cs typeface="Calibri"/>
                <a:sym typeface="Calibri"/>
              </a:rPr>
              <a:t>refers to the mood or attitude the message conveys. Some common tonalities</a:t>
            </a:r>
          </a:p>
          <a:p>
            <a:pPr lvl="0">
              <a:buSzPct val="25000"/>
            </a:pPr>
            <a:r>
              <a:rPr lang="en-US" sz="1100" dirty="0">
                <a:solidFill>
                  <a:schemeClr val="dk1"/>
                </a:solidFill>
                <a:ea typeface="Calibri"/>
                <a:cs typeface="Calibri"/>
                <a:sym typeface="Calibri"/>
              </a:rPr>
              <a:t>include the following:</a:t>
            </a:r>
          </a:p>
          <a:p>
            <a:pPr lvl="0">
              <a:buSzPct val="25000"/>
            </a:pPr>
            <a:r>
              <a:rPr lang="en-US" sz="1100" dirty="0">
                <a:solidFill>
                  <a:schemeClr val="dk1"/>
                </a:solidFill>
                <a:ea typeface="Calibri"/>
                <a:cs typeface="Calibri"/>
                <a:sym typeface="Calibri"/>
              </a:rPr>
              <a:t>• </a:t>
            </a:r>
            <a:r>
              <a:rPr lang="en-US" sz="1100" i="1" dirty="0">
                <a:solidFill>
                  <a:schemeClr val="dk1"/>
                </a:solidFill>
                <a:ea typeface="Calibri"/>
                <a:cs typeface="Calibri"/>
                <a:sym typeface="Calibri"/>
              </a:rPr>
              <a:t>Straightforward: </a:t>
            </a:r>
            <a:r>
              <a:rPr lang="en-US" sz="1100" dirty="0">
                <a:solidFill>
                  <a:schemeClr val="dk1"/>
                </a:solidFill>
                <a:ea typeface="Calibri"/>
                <a:cs typeface="Calibri"/>
                <a:sym typeface="Calibri"/>
              </a:rPr>
              <a:t>Straightforward ads simply present the information to the audience in a clear manner.</a:t>
            </a:r>
          </a:p>
          <a:p>
            <a:pPr lvl="0">
              <a:buSzPct val="25000"/>
            </a:pPr>
            <a:r>
              <a:rPr lang="en-US" sz="1100" dirty="0">
                <a:solidFill>
                  <a:schemeClr val="dk1"/>
                </a:solidFill>
                <a:ea typeface="Calibri"/>
                <a:cs typeface="Calibri"/>
                <a:sym typeface="Calibri"/>
              </a:rPr>
              <a:t>• </a:t>
            </a:r>
            <a:r>
              <a:rPr lang="en-US" sz="1100" i="1" dirty="0">
                <a:solidFill>
                  <a:schemeClr val="dk1"/>
                </a:solidFill>
                <a:ea typeface="Calibri"/>
                <a:cs typeface="Calibri"/>
                <a:sym typeface="Calibri"/>
              </a:rPr>
              <a:t>Humor: </a:t>
            </a:r>
            <a:r>
              <a:rPr lang="en-US" sz="1100" dirty="0">
                <a:solidFill>
                  <a:schemeClr val="dk1"/>
                </a:solidFill>
                <a:ea typeface="Calibri"/>
                <a:cs typeface="Calibri"/>
                <a:sym typeface="Calibri"/>
              </a:rPr>
              <a:t>Consumers, in general, like humorous, witty, or outrageous ads, so these often provide an effective way to break through advertising clutter. But humor can be tricky because what is funny to one person may be offensive or stupid to another. In addition, humor can overpower the message. It’s not unusual for a person to remember a hilarious ad but have no idea what product it advertised.</a:t>
            </a:r>
          </a:p>
          <a:p>
            <a:pPr lvl="0">
              <a:buSzPct val="25000"/>
            </a:pPr>
            <a:r>
              <a:rPr lang="en-US" sz="1100" dirty="0">
                <a:solidFill>
                  <a:schemeClr val="dk1"/>
                </a:solidFill>
                <a:ea typeface="Calibri"/>
                <a:cs typeface="Calibri"/>
                <a:sym typeface="Calibri"/>
              </a:rPr>
              <a:t>• </a:t>
            </a:r>
            <a:r>
              <a:rPr lang="en-US" sz="1100" i="1" dirty="0">
                <a:solidFill>
                  <a:schemeClr val="dk1"/>
                </a:solidFill>
                <a:ea typeface="Calibri"/>
                <a:cs typeface="Calibri"/>
                <a:sym typeface="Calibri"/>
              </a:rPr>
              <a:t>Dramatic: </a:t>
            </a:r>
            <a:r>
              <a:rPr lang="en-US" sz="1100" dirty="0">
                <a:solidFill>
                  <a:schemeClr val="dk1"/>
                </a:solidFill>
                <a:ea typeface="Calibri"/>
                <a:cs typeface="Calibri"/>
                <a:sym typeface="Calibri"/>
              </a:rPr>
              <a:t>A dramatization, like a play, presents a problem and a solution in a manner that is often exciting and suspenseful—a fairly difficult challenge in 30 or 60 seconds.</a:t>
            </a:r>
          </a:p>
          <a:p>
            <a:pPr lvl="0">
              <a:buSzPct val="25000"/>
            </a:pPr>
            <a:r>
              <a:rPr lang="en-US" sz="1100" dirty="0">
                <a:solidFill>
                  <a:schemeClr val="dk1"/>
                </a:solidFill>
                <a:ea typeface="Calibri"/>
                <a:cs typeface="Calibri"/>
                <a:sym typeface="Calibri"/>
              </a:rPr>
              <a:t>• </a:t>
            </a:r>
            <a:r>
              <a:rPr lang="en-US" sz="1100" i="1" dirty="0">
                <a:solidFill>
                  <a:schemeClr val="dk1"/>
                </a:solidFill>
                <a:ea typeface="Calibri"/>
                <a:cs typeface="Calibri"/>
                <a:sym typeface="Calibri"/>
              </a:rPr>
              <a:t>Romantic: </a:t>
            </a:r>
            <a:r>
              <a:rPr lang="en-US" sz="1100" dirty="0">
                <a:solidFill>
                  <a:schemeClr val="dk1"/>
                </a:solidFill>
                <a:ea typeface="Calibri"/>
                <a:cs typeface="Calibri"/>
                <a:sym typeface="Calibri"/>
              </a:rPr>
              <a:t>Ads that present a romantic situation can be especially effective at getting consumers’ attention and at selling products that people associate with dating and mating. That’s why fragrance ads often use a romantic format.</a:t>
            </a:r>
          </a:p>
          <a:p>
            <a:pPr lvl="0">
              <a:buSzPct val="25000"/>
            </a:pPr>
            <a:r>
              <a:rPr lang="en-US" sz="1100" dirty="0">
                <a:solidFill>
                  <a:schemeClr val="dk1"/>
                </a:solidFill>
                <a:ea typeface="Calibri"/>
                <a:cs typeface="Calibri"/>
                <a:sym typeface="Calibri"/>
              </a:rPr>
              <a:t>• </a:t>
            </a:r>
            <a:r>
              <a:rPr lang="en-US" sz="1100" i="1" dirty="0">
                <a:solidFill>
                  <a:schemeClr val="dk1"/>
                </a:solidFill>
                <a:ea typeface="Calibri"/>
                <a:cs typeface="Calibri"/>
                <a:sym typeface="Calibri"/>
              </a:rPr>
              <a:t>Sexy: </a:t>
            </a:r>
            <a:r>
              <a:rPr lang="en-US" sz="1100" dirty="0">
                <a:solidFill>
                  <a:schemeClr val="dk1"/>
                </a:solidFill>
                <a:ea typeface="Calibri"/>
                <a:cs typeface="Calibri"/>
                <a:sym typeface="Calibri"/>
              </a:rPr>
              <a:t>Some ads appear to sell sex rather than products. </a:t>
            </a:r>
            <a:r>
              <a:rPr lang="en-US" sz="1100" i="1" dirty="0">
                <a:solidFill>
                  <a:schemeClr val="dk1"/>
                </a:solidFill>
                <a:ea typeface="Calibri"/>
                <a:cs typeface="Calibri"/>
                <a:sym typeface="Calibri"/>
              </a:rPr>
              <a:t>Sex appeal </a:t>
            </a:r>
            <a:r>
              <a:rPr lang="en-US" sz="1100" dirty="0">
                <a:solidFill>
                  <a:schemeClr val="dk1"/>
                </a:solidFill>
                <a:ea typeface="Calibri"/>
                <a:cs typeface="Calibri"/>
                <a:sym typeface="Calibri"/>
              </a:rPr>
              <a:t>ads are more likely to be effective when there is a connection between the product and sex (or at least romance). For example, sex appeals will work well with a perfume but are less likely to be effective when you’re trying to sell a lawn mower.</a:t>
            </a:r>
          </a:p>
          <a:p>
            <a:pPr lvl="0">
              <a:buSzPct val="25000"/>
            </a:pPr>
            <a:r>
              <a:rPr lang="en-US" sz="1100" dirty="0">
                <a:solidFill>
                  <a:schemeClr val="dk1"/>
                </a:solidFill>
                <a:ea typeface="Calibri"/>
                <a:cs typeface="Calibri"/>
                <a:sym typeface="Calibri"/>
              </a:rPr>
              <a:t>• </a:t>
            </a:r>
            <a:r>
              <a:rPr lang="en-US" sz="1100" i="1" dirty="0">
                <a:solidFill>
                  <a:schemeClr val="dk1"/>
                </a:solidFill>
                <a:ea typeface="Calibri"/>
                <a:cs typeface="Calibri"/>
                <a:sym typeface="Calibri"/>
              </a:rPr>
              <a:t>Apprehension/fear: </a:t>
            </a:r>
            <a:r>
              <a:rPr lang="en-US" sz="1100" dirty="0">
                <a:solidFill>
                  <a:schemeClr val="dk1"/>
                </a:solidFill>
                <a:ea typeface="Calibri"/>
                <a:cs typeface="Calibri"/>
                <a:sym typeface="Calibri"/>
              </a:rPr>
              <a:t>Some ads highlight the negative consequences of </a:t>
            </a:r>
            <a:r>
              <a:rPr lang="en-US" sz="1100" i="1" dirty="0">
                <a:solidFill>
                  <a:schemeClr val="dk1"/>
                </a:solidFill>
                <a:ea typeface="Calibri"/>
                <a:cs typeface="Calibri"/>
                <a:sym typeface="Calibri"/>
              </a:rPr>
              <a:t>not </a:t>
            </a:r>
            <a:r>
              <a:rPr lang="en-US" sz="1100" dirty="0">
                <a:solidFill>
                  <a:schemeClr val="dk1"/>
                </a:solidFill>
                <a:ea typeface="Calibri"/>
                <a:cs typeface="Calibri"/>
                <a:sym typeface="Calibri"/>
              </a:rPr>
              <a:t>using a product. Some </a:t>
            </a:r>
            <a:r>
              <a:rPr lang="en-US" sz="1100" i="1" dirty="0">
                <a:solidFill>
                  <a:schemeClr val="dk1"/>
                </a:solidFill>
                <a:ea typeface="Calibri"/>
                <a:cs typeface="Calibri"/>
                <a:sym typeface="Calibri"/>
              </a:rPr>
              <a:t>fear appeal </a:t>
            </a:r>
            <a:r>
              <a:rPr lang="en-US" sz="1100" dirty="0">
                <a:solidFill>
                  <a:schemeClr val="dk1"/>
                </a:solidFill>
                <a:ea typeface="Calibri"/>
                <a:cs typeface="Calibri"/>
                <a:sym typeface="Calibri"/>
              </a:rPr>
              <a:t>ads focus on physical harm, while others try to create concern for social harm or disapproval. Mouthwash, deodorant, and dandruff shampoo makers and life insurance companies successfully use fear appeals. </a:t>
            </a:r>
            <a:endParaRPr lang="en-US"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911445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651258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461818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802979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963811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645312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839843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343696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90000"/>
              </a:lnSpc>
              <a:buClr>
                <a:schemeClr val="dk1"/>
              </a:buClr>
              <a:buSzPct val="100000"/>
              <a:buFont typeface="Calibri"/>
              <a:buChar char="•"/>
            </a:pPr>
            <a:r>
              <a:rPr lang="en-US" dirty="0" smtClean="0">
                <a:solidFill>
                  <a:schemeClr val="dk1"/>
                </a:solidFill>
                <a:ea typeface="Calibri"/>
                <a:cs typeface="Calibri"/>
                <a:sym typeface="Calibri"/>
              </a:rPr>
              <a:t>The </a:t>
            </a:r>
            <a:r>
              <a:rPr lang="en-US" b="1" dirty="0">
                <a:solidFill>
                  <a:schemeClr val="dk1"/>
                </a:solidFill>
                <a:ea typeface="Calibri"/>
                <a:cs typeface="Calibri"/>
                <a:sym typeface="Calibri"/>
              </a:rPr>
              <a:t>one-to-many model </a:t>
            </a:r>
            <a:r>
              <a:rPr lang="en-US" dirty="0">
                <a:solidFill>
                  <a:schemeClr val="dk1"/>
                </a:solidFill>
                <a:ea typeface="Calibri"/>
                <a:cs typeface="Calibri"/>
                <a:sym typeface="Calibri"/>
              </a:rPr>
              <a:t>relies on traditional forms of mass communication, such as TV, radio, magazine, and newspaper advertising, billboards and other out-of-home advertising, and Internet advertising to reach literally millions of people.  Sales promotions such as coupons, samples, rebates and more are also part of this model, as are event and sponsorship marketing, and brand-related publicity efforts.</a:t>
            </a:r>
          </a:p>
          <a:p>
            <a:pPr marL="228600" lvl="0" indent="-228600">
              <a:lnSpc>
                <a:spcPct val="90000"/>
              </a:lnSpc>
              <a:buClr>
                <a:schemeClr val="dk1"/>
              </a:buClr>
              <a:buSzPct val="100000"/>
              <a:buFont typeface="Calibri"/>
              <a:buChar char="•"/>
            </a:pPr>
            <a:r>
              <a:rPr lang="en-US" dirty="0">
                <a:solidFill>
                  <a:schemeClr val="dk1"/>
                </a:solidFill>
                <a:ea typeface="Calibri"/>
                <a:cs typeface="Calibri"/>
                <a:sym typeface="Calibri"/>
              </a:rPr>
              <a:t>The </a:t>
            </a:r>
            <a:r>
              <a:rPr lang="en-US" b="1" dirty="0">
                <a:solidFill>
                  <a:schemeClr val="dk1"/>
                </a:solidFill>
                <a:ea typeface="Calibri"/>
                <a:cs typeface="Calibri"/>
                <a:sym typeface="Calibri"/>
              </a:rPr>
              <a:t>one-to-one model </a:t>
            </a:r>
            <a:r>
              <a:rPr lang="en-US" dirty="0">
                <a:solidFill>
                  <a:schemeClr val="dk1"/>
                </a:solidFill>
                <a:ea typeface="Calibri"/>
                <a:cs typeface="Calibri"/>
                <a:sym typeface="Calibri"/>
              </a:rPr>
              <a:t>expands upon the traditional model by recognizing the importance and contributions of personal selling, direct marketing, and database marketing.</a:t>
            </a:r>
          </a:p>
          <a:p>
            <a:pPr marL="228600" lvl="0" indent="-228600">
              <a:lnSpc>
                <a:spcPct val="90000"/>
              </a:lnSpc>
              <a:buClr>
                <a:schemeClr val="dk1"/>
              </a:buClr>
              <a:buSzPct val="100000"/>
              <a:buFont typeface="Calibri"/>
              <a:buChar char="•"/>
            </a:pPr>
            <a:r>
              <a:rPr lang="en-US" dirty="0">
                <a:solidFill>
                  <a:schemeClr val="dk1"/>
                </a:solidFill>
                <a:ea typeface="Calibri"/>
                <a:cs typeface="Calibri"/>
                <a:sym typeface="Calibri"/>
              </a:rPr>
              <a:t>By contrast, the </a:t>
            </a:r>
            <a:r>
              <a:rPr lang="en-US" b="1" dirty="0">
                <a:solidFill>
                  <a:schemeClr val="dk1"/>
                </a:solidFill>
                <a:ea typeface="Calibri"/>
                <a:cs typeface="Calibri"/>
                <a:sym typeface="Calibri"/>
              </a:rPr>
              <a:t>many-to-many model </a:t>
            </a:r>
            <a:r>
              <a:rPr lang="en-US" dirty="0">
                <a:solidFill>
                  <a:schemeClr val="dk1"/>
                </a:solidFill>
                <a:ea typeface="Calibri"/>
                <a:cs typeface="Calibri"/>
                <a:sym typeface="Calibri"/>
              </a:rPr>
              <a:t>of communication recognizes the need to update communication methods to account for changes in our now “wired” world.   Social network marketing and word-of-mouth communication, both F2F and online, are incorporated into this model of communication.  Viral marketing, evangelical marketing, and product review sites also play a role in the many-to-many model.</a:t>
            </a:r>
          </a:p>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3836736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695528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48200"/>
          </a:xfrm>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887727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endParaRPr lang="en-US"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424076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sz="900" dirty="0" smtClean="0">
                <a:solidFill>
                  <a:schemeClr val="dk1"/>
                </a:solidFill>
                <a:ea typeface="Calibri"/>
                <a:cs typeface="Calibri"/>
                <a:sym typeface="Calibri"/>
              </a:rPr>
              <a:t>Price-based </a:t>
            </a:r>
            <a:r>
              <a:rPr lang="en-IN" sz="900" dirty="0">
                <a:solidFill>
                  <a:schemeClr val="dk1"/>
                </a:solidFill>
                <a:ea typeface="Calibri"/>
                <a:cs typeface="Calibri"/>
                <a:sym typeface="Calibri"/>
              </a:rPr>
              <a:t>consumer sales promotions target consumers where they live—their wallets. They emphasize </a:t>
            </a:r>
            <a:r>
              <a:rPr lang="en-IN" sz="900" i="1" dirty="0">
                <a:solidFill>
                  <a:schemeClr val="dk1"/>
                </a:solidFill>
                <a:ea typeface="Calibri"/>
                <a:cs typeface="Calibri"/>
                <a:sym typeface="Calibri"/>
              </a:rPr>
              <a:t>short-term price reductions </a:t>
            </a:r>
            <a:r>
              <a:rPr lang="en-IN" sz="900" dirty="0">
                <a:solidFill>
                  <a:schemeClr val="dk1"/>
                </a:solidFill>
                <a:ea typeface="Calibri"/>
                <a:cs typeface="Calibri"/>
                <a:sym typeface="Calibri"/>
              </a:rPr>
              <a:t>or </a:t>
            </a:r>
            <a:r>
              <a:rPr lang="en-IN" sz="900" i="1" dirty="0">
                <a:solidFill>
                  <a:schemeClr val="dk1"/>
                </a:solidFill>
                <a:ea typeface="Calibri"/>
                <a:cs typeface="Calibri"/>
                <a:sym typeface="Calibri"/>
              </a:rPr>
              <a:t>rebates </a:t>
            </a:r>
            <a:r>
              <a:rPr lang="en-IN" sz="900" dirty="0">
                <a:solidFill>
                  <a:schemeClr val="dk1"/>
                </a:solidFill>
                <a:ea typeface="Calibri"/>
                <a:cs typeface="Calibri"/>
                <a:sym typeface="Calibri"/>
              </a:rPr>
              <a:t>that encourage people to choose a brand—at least during the deal period. They may take several forms:</a:t>
            </a:r>
          </a:p>
          <a:p>
            <a:pPr marL="171450" lvl="0" indent="-171450">
              <a:buClr>
                <a:schemeClr val="dk1"/>
              </a:buClr>
              <a:buSzPct val="100000"/>
              <a:buFont typeface="Arial"/>
              <a:buChar char="•"/>
            </a:pPr>
            <a:r>
              <a:rPr lang="en-IN" sz="900" i="1" dirty="0">
                <a:solidFill>
                  <a:schemeClr val="dk1"/>
                </a:solidFill>
                <a:ea typeface="Calibri"/>
                <a:cs typeface="Calibri"/>
                <a:sym typeface="Calibri"/>
              </a:rPr>
              <a:t>Coupons: </a:t>
            </a:r>
            <a:r>
              <a:rPr lang="en-IN" sz="900" dirty="0">
                <a:solidFill>
                  <a:schemeClr val="dk1"/>
                </a:solidFill>
                <a:ea typeface="Calibri"/>
                <a:cs typeface="Calibri"/>
                <a:sym typeface="Calibri"/>
              </a:rPr>
              <a:t>These certificates, redeemable for money off a purchase, are the most common price promotion and the most popular form of sales promotion overall. </a:t>
            </a:r>
          </a:p>
          <a:p>
            <a:pPr marL="171450" lvl="0" indent="-171450">
              <a:buClr>
                <a:schemeClr val="dk1"/>
              </a:buClr>
              <a:buSzPct val="100000"/>
              <a:buFont typeface="Arial"/>
              <a:buChar char="•"/>
            </a:pPr>
            <a:r>
              <a:rPr lang="en-IN" sz="900" i="1" dirty="0">
                <a:solidFill>
                  <a:schemeClr val="dk1"/>
                </a:solidFill>
                <a:ea typeface="Calibri"/>
                <a:cs typeface="Calibri"/>
                <a:sym typeface="Calibri"/>
              </a:rPr>
              <a:t>Price deals, refunds, and rebates: </a:t>
            </a:r>
            <a:r>
              <a:rPr lang="en-IN" sz="900" dirty="0">
                <a:solidFill>
                  <a:schemeClr val="dk1"/>
                </a:solidFill>
                <a:ea typeface="Calibri"/>
                <a:cs typeface="Calibri"/>
                <a:sym typeface="Calibri"/>
              </a:rPr>
              <a:t>In addition to coupons, manufacturers often offer a temporary price reduction to stimulate sales. This price deal may be printed on the package itself, or it may be a price-off flag or banner on the store shelf. Alternatively, companies may offer refunds or </a:t>
            </a:r>
            <a:r>
              <a:rPr lang="en-IN" sz="900" b="1" dirty="0">
                <a:solidFill>
                  <a:schemeClr val="dk1"/>
                </a:solidFill>
                <a:ea typeface="Calibri"/>
                <a:cs typeface="Calibri"/>
                <a:sym typeface="Calibri"/>
              </a:rPr>
              <a:t>rebates </a:t>
            </a:r>
            <a:r>
              <a:rPr lang="en-IN" sz="900" dirty="0">
                <a:solidFill>
                  <a:schemeClr val="dk1"/>
                </a:solidFill>
                <a:ea typeface="Calibri"/>
                <a:cs typeface="Calibri"/>
                <a:sym typeface="Calibri"/>
              </a:rPr>
              <a:t>that allow the consumer to recover part of the purchase price via mail-ins to the manufacturer.</a:t>
            </a:r>
          </a:p>
          <a:p>
            <a:pPr marL="171450" lvl="0" indent="-171450">
              <a:buClr>
                <a:schemeClr val="dk1"/>
              </a:buClr>
              <a:buSzPct val="100000"/>
              <a:buFont typeface="Arial"/>
              <a:buChar char="•"/>
            </a:pPr>
            <a:r>
              <a:rPr lang="en-IN" sz="900" i="1" dirty="0">
                <a:solidFill>
                  <a:schemeClr val="dk1"/>
                </a:solidFill>
                <a:ea typeface="Calibri"/>
                <a:cs typeface="Calibri"/>
                <a:sym typeface="Calibri"/>
              </a:rPr>
              <a:t>Frequency (loyalty/continuity) programs: </a:t>
            </a:r>
            <a:r>
              <a:rPr lang="en-IN" sz="900" b="1" dirty="0">
                <a:solidFill>
                  <a:schemeClr val="dk1"/>
                </a:solidFill>
                <a:ea typeface="Calibri"/>
                <a:cs typeface="Calibri"/>
                <a:sym typeface="Calibri"/>
              </a:rPr>
              <a:t>Frequency programs</a:t>
            </a:r>
            <a:r>
              <a:rPr lang="en-IN" sz="900" dirty="0">
                <a:solidFill>
                  <a:schemeClr val="dk1"/>
                </a:solidFill>
                <a:ea typeface="Calibri"/>
                <a:cs typeface="Calibri"/>
                <a:sym typeface="Calibri"/>
              </a:rPr>
              <a:t>, also called </a:t>
            </a:r>
            <a:r>
              <a:rPr lang="en-IN" sz="900" i="1" dirty="0">
                <a:solidFill>
                  <a:schemeClr val="dk1"/>
                </a:solidFill>
                <a:ea typeface="Calibri"/>
                <a:cs typeface="Calibri"/>
                <a:sym typeface="Calibri"/>
              </a:rPr>
              <a:t>loyalty </a:t>
            </a:r>
            <a:r>
              <a:rPr lang="en-IN" sz="900" dirty="0">
                <a:solidFill>
                  <a:schemeClr val="dk1"/>
                </a:solidFill>
                <a:ea typeface="Calibri"/>
                <a:cs typeface="Calibri"/>
                <a:sym typeface="Calibri"/>
              </a:rPr>
              <a:t>or </a:t>
            </a:r>
            <a:r>
              <a:rPr lang="en-IN" sz="900" i="1" dirty="0">
                <a:solidFill>
                  <a:schemeClr val="dk1"/>
                </a:solidFill>
                <a:ea typeface="Calibri"/>
                <a:cs typeface="Calibri"/>
                <a:sym typeface="Calibri"/>
              </a:rPr>
              <a:t>continuity programs</a:t>
            </a:r>
            <a:r>
              <a:rPr lang="en-IN" sz="900" dirty="0">
                <a:solidFill>
                  <a:schemeClr val="dk1"/>
                </a:solidFill>
                <a:ea typeface="Calibri"/>
                <a:cs typeface="Calibri"/>
                <a:sym typeface="Calibri"/>
              </a:rPr>
              <a:t>, offer a consumer a discount or a free product for multiple purchases over time. </a:t>
            </a:r>
          </a:p>
          <a:p>
            <a:pPr marL="171450" lvl="0" indent="-171450">
              <a:buClr>
                <a:schemeClr val="dk1"/>
              </a:buClr>
              <a:buSzPct val="100000"/>
              <a:buFont typeface="Arial"/>
              <a:buChar char="•"/>
            </a:pPr>
            <a:r>
              <a:rPr lang="en-IN" sz="900" i="1" dirty="0">
                <a:solidFill>
                  <a:schemeClr val="dk1"/>
                </a:solidFill>
                <a:ea typeface="Calibri"/>
                <a:cs typeface="Calibri"/>
                <a:sym typeface="Calibri"/>
              </a:rPr>
              <a:t>Special/bonus packs: </a:t>
            </a:r>
            <a:r>
              <a:rPr lang="en-IN" sz="900" dirty="0">
                <a:solidFill>
                  <a:schemeClr val="dk1"/>
                </a:solidFill>
                <a:ea typeface="Calibri"/>
                <a:cs typeface="Calibri"/>
                <a:sym typeface="Calibri"/>
              </a:rPr>
              <a:t>Another form of price promotion involves giving the shopper more product instead of lowering the price. A special pack also can be in the form of a unique package, such as a reusable decorator dispenser for hand soap.</a:t>
            </a:r>
          </a:p>
          <a:p>
            <a:pPr lvl="0">
              <a:buSzPct val="25000"/>
            </a:pPr>
            <a:endParaRPr lang="en-IN" sz="900" dirty="0">
              <a:solidFill>
                <a:schemeClr val="dk1"/>
              </a:solidFill>
              <a:ea typeface="Calibri"/>
              <a:cs typeface="Calibri"/>
              <a:sym typeface="Calibri"/>
            </a:endParaRPr>
          </a:p>
          <a:p>
            <a:pPr lvl="0">
              <a:buSzPct val="25000"/>
            </a:pPr>
            <a:r>
              <a:rPr lang="en-IN" sz="900" dirty="0">
                <a:solidFill>
                  <a:schemeClr val="dk1"/>
                </a:solidFill>
                <a:ea typeface="Calibri"/>
                <a:cs typeface="Calibri"/>
                <a:sym typeface="Calibri"/>
              </a:rPr>
              <a:t>Attention-getting consumer promotions stimulate interest in a company’s products. Some typical types of attention-getting promotions include the following:</a:t>
            </a:r>
          </a:p>
          <a:p>
            <a:pPr marL="171450" lvl="0" indent="-171450">
              <a:buClr>
                <a:schemeClr val="dk1"/>
              </a:buClr>
              <a:buSzPct val="100000"/>
              <a:buFont typeface="Arial"/>
              <a:buChar char="•"/>
            </a:pPr>
            <a:r>
              <a:rPr lang="en-IN" sz="900" i="1" dirty="0">
                <a:solidFill>
                  <a:schemeClr val="dk1"/>
                </a:solidFill>
                <a:ea typeface="Calibri"/>
                <a:cs typeface="Calibri"/>
                <a:sym typeface="Calibri"/>
              </a:rPr>
              <a:t>Contests and sweepstakes: </a:t>
            </a:r>
            <a:r>
              <a:rPr lang="en-IN" sz="900" dirty="0">
                <a:solidFill>
                  <a:schemeClr val="dk1"/>
                </a:solidFill>
                <a:ea typeface="Calibri"/>
                <a:cs typeface="Calibri"/>
                <a:sym typeface="Calibri"/>
              </a:rPr>
              <a:t>According to their legal definitions, a contest is a test of skill, while a sweepstakes is based on chance</a:t>
            </a:r>
            <a:r>
              <a:rPr lang="en-IN" sz="900" u="sng" dirty="0">
                <a:solidFill>
                  <a:srgbClr val="0070C0"/>
                </a:solidFill>
                <a:ea typeface="Calibri"/>
                <a:cs typeface="Calibri"/>
                <a:sym typeface="Calibri"/>
              </a:rPr>
              <a:t>.</a:t>
            </a:r>
          </a:p>
          <a:p>
            <a:pPr marL="171450" lvl="0" indent="-171450">
              <a:buClr>
                <a:schemeClr val="dk1"/>
              </a:buClr>
              <a:buSzPct val="100000"/>
              <a:buFont typeface="Arial"/>
              <a:buChar char="•"/>
            </a:pPr>
            <a:r>
              <a:rPr lang="en-IN" sz="900" i="1" dirty="0">
                <a:solidFill>
                  <a:schemeClr val="dk1"/>
                </a:solidFill>
                <a:ea typeface="Calibri"/>
                <a:cs typeface="Calibri"/>
                <a:sym typeface="Calibri"/>
              </a:rPr>
              <a:t>Premiums: </a:t>
            </a:r>
            <a:r>
              <a:rPr lang="en-IN" sz="900" b="1" dirty="0">
                <a:solidFill>
                  <a:schemeClr val="dk1"/>
                </a:solidFill>
                <a:ea typeface="Calibri"/>
                <a:cs typeface="Calibri"/>
                <a:sym typeface="Calibri"/>
              </a:rPr>
              <a:t>Premiums </a:t>
            </a:r>
            <a:r>
              <a:rPr lang="en-IN" sz="900" dirty="0">
                <a:solidFill>
                  <a:schemeClr val="dk1"/>
                </a:solidFill>
                <a:ea typeface="Calibri"/>
                <a:cs typeface="Calibri"/>
                <a:sym typeface="Calibri"/>
              </a:rPr>
              <a:t>are items you get free when you buy a product. General Mills </a:t>
            </a:r>
            <a:r>
              <a:rPr lang="en-IN" sz="900" dirty="0" err="1">
                <a:solidFill>
                  <a:schemeClr val="dk1"/>
                </a:solidFill>
                <a:ea typeface="Calibri"/>
                <a:cs typeface="Calibri"/>
                <a:sym typeface="Calibri"/>
              </a:rPr>
              <a:t>Cheerios</a:t>
            </a:r>
            <a:r>
              <a:rPr lang="en-IN" sz="900" dirty="0">
                <a:solidFill>
                  <a:schemeClr val="dk1"/>
                </a:solidFill>
                <a:ea typeface="Calibri"/>
                <a:cs typeface="Calibri"/>
                <a:sym typeface="Calibri"/>
              </a:rPr>
              <a:t> brand cereal has given away over 8 million bilingual children’s books inside </a:t>
            </a:r>
            <a:r>
              <a:rPr lang="en-IN" sz="900" dirty="0" err="1">
                <a:solidFill>
                  <a:schemeClr val="dk1"/>
                </a:solidFill>
                <a:ea typeface="Calibri"/>
                <a:cs typeface="Calibri"/>
                <a:sym typeface="Calibri"/>
              </a:rPr>
              <a:t>Cheerios</a:t>
            </a:r>
            <a:r>
              <a:rPr lang="en-IN" sz="900" dirty="0">
                <a:solidFill>
                  <a:schemeClr val="dk1"/>
                </a:solidFill>
                <a:ea typeface="Calibri"/>
                <a:cs typeface="Calibri"/>
                <a:sym typeface="Calibri"/>
              </a:rPr>
              <a:t> boxes in the past 11 years.</a:t>
            </a:r>
          </a:p>
          <a:p>
            <a:pPr marL="171450" lvl="0" indent="-171450">
              <a:buClr>
                <a:schemeClr val="dk1"/>
              </a:buClr>
              <a:buSzPct val="100000"/>
              <a:buFont typeface="Arial"/>
              <a:buChar char="•"/>
            </a:pPr>
            <a:r>
              <a:rPr lang="en-IN" sz="900" i="1" dirty="0">
                <a:solidFill>
                  <a:schemeClr val="dk1"/>
                </a:solidFill>
                <a:ea typeface="Calibri"/>
                <a:cs typeface="Calibri"/>
                <a:sym typeface="Calibri"/>
              </a:rPr>
              <a:t>Sampling:  </a:t>
            </a:r>
            <a:r>
              <a:rPr lang="en-IN" sz="900" b="1" dirty="0">
                <a:solidFill>
                  <a:schemeClr val="dk1"/>
                </a:solidFill>
                <a:ea typeface="Calibri"/>
                <a:cs typeface="Calibri"/>
                <a:sym typeface="Calibri"/>
              </a:rPr>
              <a:t>Product sampling </a:t>
            </a:r>
            <a:r>
              <a:rPr lang="en-IN" sz="900" dirty="0">
                <a:solidFill>
                  <a:schemeClr val="dk1"/>
                </a:solidFill>
                <a:ea typeface="Calibri"/>
                <a:cs typeface="Calibri"/>
                <a:sym typeface="Calibri"/>
              </a:rPr>
              <a:t>encourages people to try a product by distributing trial size and sometimes regular-size versions in stores in public places such as student unions, grocery stores and warehouse clubs, or through the mail. Companies like Procter &amp; Gamble, Unilever, S.C. Johnson, and GlaxoSmithKline are readily taking advantage of websites such as Freesamples.com and Startsampling.com that distribute the firms’ samples and then follow up with consumer-satisfaction surveys.</a:t>
            </a:r>
          </a:p>
          <a:p>
            <a:endParaRPr lang="en-US" sz="900"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283385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lstStyle/>
          <a:p>
            <a:endParaRPr lang="en-US" sz="750"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83863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pPr lvl="0">
              <a:spcBef>
                <a:spcPts val="158"/>
              </a:spcBef>
              <a:buSzPct val="25000"/>
            </a:pPr>
            <a:r>
              <a:rPr lang="en-US" sz="1100" dirty="0" smtClean="0">
                <a:solidFill>
                  <a:schemeClr val="dk1"/>
                </a:solidFill>
                <a:ea typeface="Calibri"/>
                <a:cs typeface="Calibri"/>
                <a:sym typeface="Calibri"/>
              </a:rPr>
              <a:t>Several </a:t>
            </a:r>
            <a:r>
              <a:rPr lang="en-US" sz="1100" dirty="0">
                <a:solidFill>
                  <a:schemeClr val="dk1"/>
                </a:solidFill>
                <a:ea typeface="Calibri"/>
                <a:cs typeface="Calibri"/>
                <a:sym typeface="Calibri"/>
              </a:rPr>
              <a:t>trade promotions </a:t>
            </a:r>
            <a:r>
              <a:rPr lang="en-US" sz="1100" dirty="0" smtClean="0">
                <a:solidFill>
                  <a:schemeClr val="dk1"/>
                </a:solidFill>
                <a:ea typeface="Calibri"/>
                <a:cs typeface="Calibri"/>
                <a:sym typeface="Calibri"/>
              </a:rPr>
              <a:t>are </a:t>
            </a:r>
            <a:r>
              <a:rPr lang="en-US" sz="1100" dirty="0">
                <a:solidFill>
                  <a:schemeClr val="dk1"/>
                </a:solidFill>
                <a:ea typeface="Calibri"/>
                <a:cs typeface="Calibri"/>
                <a:sym typeface="Calibri"/>
              </a:rPr>
              <a:t>designed to </a:t>
            </a:r>
            <a:r>
              <a:rPr lang="en-US" sz="1100" b="1" dirty="0">
                <a:solidFill>
                  <a:schemeClr val="dk1"/>
                </a:solidFill>
                <a:ea typeface="Calibri"/>
                <a:cs typeface="Calibri"/>
                <a:sym typeface="Calibri"/>
              </a:rPr>
              <a:t>increase industry visibility</a:t>
            </a:r>
            <a:r>
              <a:rPr lang="en-US" sz="1100" dirty="0">
                <a:solidFill>
                  <a:schemeClr val="dk1"/>
                </a:solidFill>
                <a:ea typeface="Calibri"/>
                <a:cs typeface="Calibri"/>
                <a:sym typeface="Calibri"/>
              </a:rPr>
              <a:t>:</a:t>
            </a:r>
          </a:p>
          <a:p>
            <a:pPr marL="228600" lvl="0" indent="-228600">
              <a:spcBef>
                <a:spcPts val="158"/>
              </a:spcBef>
              <a:buClr>
                <a:schemeClr val="dk1"/>
              </a:buClr>
              <a:buSzPct val="95454"/>
              <a:buFont typeface="Calibri"/>
              <a:buChar char="•"/>
            </a:pPr>
            <a:r>
              <a:rPr lang="en-US" sz="1100" b="1" dirty="0">
                <a:solidFill>
                  <a:schemeClr val="dk1"/>
                </a:solidFill>
                <a:ea typeface="Calibri"/>
                <a:cs typeface="Calibri"/>
                <a:sym typeface="Calibri"/>
              </a:rPr>
              <a:t>Trade shows </a:t>
            </a:r>
            <a:r>
              <a:rPr lang="en-US" sz="1100" dirty="0">
                <a:solidFill>
                  <a:schemeClr val="dk1"/>
                </a:solidFill>
                <a:ea typeface="Calibri"/>
                <a:cs typeface="Calibri"/>
                <a:sym typeface="Calibri"/>
              </a:rPr>
              <a:t>are industry events held in large convention centers where vendors, suppliers, manufacturers from a given industry get together to share information about new products, generate sales leads, and make contacts. Only those who work in an industry can attend</a:t>
            </a:r>
            <a:r>
              <a:rPr lang="en-US" sz="1100" u="sng" dirty="0">
                <a:solidFill>
                  <a:srgbClr val="0070C0"/>
                </a:solidFill>
                <a:ea typeface="Calibri"/>
                <a:cs typeface="Calibri"/>
                <a:sym typeface="Calibri"/>
              </a:rPr>
              <a:t>—</a:t>
            </a:r>
            <a:r>
              <a:rPr lang="en-US" sz="1100" dirty="0">
                <a:solidFill>
                  <a:schemeClr val="dk1"/>
                </a:solidFill>
                <a:ea typeface="Calibri"/>
                <a:cs typeface="Calibri"/>
                <a:sym typeface="Calibri"/>
              </a:rPr>
              <a:t>these are not the same as the consumer product shows that you might have attended at the local convention center.</a:t>
            </a:r>
          </a:p>
          <a:p>
            <a:pPr marL="228600" lvl="0" indent="-228600">
              <a:spcBef>
                <a:spcPts val="158"/>
              </a:spcBef>
              <a:buClr>
                <a:schemeClr val="dk1"/>
              </a:buClr>
              <a:buSzPct val="95454"/>
              <a:buFont typeface="Calibri"/>
              <a:buChar char="•"/>
            </a:pPr>
            <a:r>
              <a:rPr lang="en-US" sz="1100" b="1" dirty="0">
                <a:solidFill>
                  <a:schemeClr val="dk1"/>
                </a:solidFill>
                <a:ea typeface="Calibri"/>
                <a:cs typeface="Calibri"/>
                <a:sym typeface="Calibri"/>
              </a:rPr>
              <a:t>Promotional products </a:t>
            </a:r>
            <a:r>
              <a:rPr lang="en-US" sz="1100" dirty="0">
                <a:solidFill>
                  <a:schemeClr val="dk1"/>
                </a:solidFill>
                <a:ea typeface="Calibri"/>
                <a:cs typeface="Calibri"/>
                <a:sym typeface="Calibri"/>
              </a:rPr>
              <a:t>include branded items such mugs, clocks, mouse pads, polo shirts, pens and the like that list the name and logo of an organization.  Members of the sales force often use promotional products as favors that are given to prospects or existing clients to build awareness or create good will.</a:t>
            </a:r>
          </a:p>
          <a:p>
            <a:pPr marL="228600" lvl="0" indent="-228600">
              <a:spcBef>
                <a:spcPts val="158"/>
              </a:spcBef>
              <a:buClr>
                <a:schemeClr val="dk1"/>
              </a:buClr>
              <a:buSzPct val="95454"/>
              <a:buFont typeface="Calibri"/>
              <a:buChar char="•"/>
            </a:pPr>
            <a:r>
              <a:rPr lang="en-US" sz="1100" b="1" dirty="0">
                <a:solidFill>
                  <a:schemeClr val="dk1"/>
                </a:solidFill>
                <a:ea typeface="Calibri"/>
                <a:cs typeface="Calibri"/>
                <a:sym typeface="Calibri"/>
              </a:rPr>
              <a:t>Point-of-purchase (POP) displays </a:t>
            </a:r>
            <a:r>
              <a:rPr lang="en-US" sz="1100" dirty="0">
                <a:solidFill>
                  <a:schemeClr val="dk1"/>
                </a:solidFill>
                <a:ea typeface="Calibri"/>
                <a:cs typeface="Calibri"/>
                <a:sym typeface="Calibri"/>
              </a:rPr>
              <a:t>include temporary, semi-permanent, and permanent displays, as well as in signs, banners, floor ads, plastic reproductions of products, shopping cart ads and in-store television. POP displays offer a variety of benefits, including increasing consumer awareness of products, increasing impulse buys, reinforcing mass advertising and increasing off-shelf merchandising space.  Retailers are generally overwhelmed with POP displays; manufacturers typically find that a merchandise allowance is helpful in convincing retailers to use displays.</a:t>
            </a:r>
          </a:p>
          <a:p>
            <a:pPr marL="228600" lvl="0" indent="-228600">
              <a:spcBef>
                <a:spcPts val="158"/>
              </a:spcBef>
              <a:buClr>
                <a:schemeClr val="dk1"/>
              </a:buClr>
              <a:buSzPct val="95454"/>
              <a:buFont typeface="Calibri"/>
              <a:buChar char="•"/>
            </a:pPr>
            <a:r>
              <a:rPr lang="en-US" sz="1100" b="1" dirty="0">
                <a:solidFill>
                  <a:schemeClr val="dk1"/>
                </a:solidFill>
                <a:ea typeface="Calibri"/>
                <a:cs typeface="Calibri"/>
                <a:sym typeface="Calibri"/>
              </a:rPr>
              <a:t>Incentive programs</a:t>
            </a:r>
            <a:r>
              <a:rPr lang="en-US" sz="1100" dirty="0">
                <a:solidFill>
                  <a:schemeClr val="dk1"/>
                </a:solidFill>
                <a:ea typeface="Calibri"/>
                <a:cs typeface="Calibri"/>
                <a:sym typeface="Calibri"/>
              </a:rPr>
              <a:t> are often aimed at the firm’s own sales force</a:t>
            </a:r>
            <a:r>
              <a:rPr lang="en-US" sz="1100" b="1" i="1" dirty="0">
                <a:solidFill>
                  <a:schemeClr val="dk1"/>
                </a:solidFill>
                <a:ea typeface="Calibri"/>
                <a:cs typeface="Calibri"/>
                <a:sym typeface="Calibri"/>
              </a:rPr>
              <a:t>.  Push money</a:t>
            </a:r>
            <a:r>
              <a:rPr lang="en-US" sz="1100" dirty="0">
                <a:solidFill>
                  <a:schemeClr val="dk1"/>
                </a:solidFill>
                <a:ea typeface="Calibri"/>
                <a:cs typeface="Calibri"/>
                <a:sym typeface="Calibri"/>
              </a:rPr>
              <a:t> is often used to motivate the sales force to sell older models, unpopular colors, or just to sell more product or demonstrate a certain item.  Push money may take the form of cash bonuses, trips, or prizes.</a:t>
            </a:r>
          </a:p>
          <a:p>
            <a:endParaRPr lang="en-US" sz="1100"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84146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Clr>
                <a:schemeClr val="dk1"/>
              </a:buClr>
              <a:buSzPct val="100000"/>
              <a:buFont typeface="Arial"/>
              <a:buChar char="•"/>
            </a:pPr>
            <a:r>
              <a:rPr lang="en-IN" sz="750" b="1" dirty="0" smtClean="0">
                <a:solidFill>
                  <a:schemeClr val="dk1"/>
                </a:solidFill>
                <a:ea typeface="Calibri"/>
                <a:cs typeface="Calibri"/>
                <a:sym typeface="Calibri"/>
              </a:rPr>
              <a:t>SOURCE</a:t>
            </a:r>
            <a:r>
              <a:rPr lang="en-IN" sz="750" b="1" dirty="0">
                <a:solidFill>
                  <a:schemeClr val="dk1"/>
                </a:solidFill>
                <a:ea typeface="Calibri"/>
                <a:cs typeface="Calibri"/>
                <a:sym typeface="Calibri"/>
              </a:rPr>
              <a:t>:  </a:t>
            </a:r>
            <a:r>
              <a:rPr lang="en-IN" sz="750" dirty="0">
                <a:solidFill>
                  <a:schemeClr val="dk1"/>
                </a:solidFill>
                <a:ea typeface="Calibri"/>
                <a:cs typeface="Calibri"/>
                <a:sym typeface="Calibri"/>
              </a:rPr>
              <a:t>Is the firm or person sending a message.  Within a marketing communication execution, the source could also be considered to be the person who is delivering the information, such as the sales representative, actor, celebrity endorser, or actual consumer.</a:t>
            </a:r>
          </a:p>
          <a:p>
            <a:pPr marL="228600" lvl="0" indent="-228600">
              <a:buClr>
                <a:schemeClr val="dk1"/>
              </a:buClr>
              <a:buSzPct val="100000"/>
              <a:buFont typeface="Arial"/>
              <a:buChar char="•"/>
            </a:pPr>
            <a:r>
              <a:rPr lang="en-IN" sz="750" b="1" dirty="0">
                <a:solidFill>
                  <a:schemeClr val="dk1"/>
                </a:solidFill>
                <a:ea typeface="Calibri"/>
                <a:cs typeface="Calibri"/>
                <a:sym typeface="Calibri"/>
              </a:rPr>
              <a:t>ENCODING:  </a:t>
            </a:r>
            <a:r>
              <a:rPr lang="en-IN" sz="750" dirty="0">
                <a:solidFill>
                  <a:schemeClr val="dk1"/>
                </a:solidFill>
                <a:ea typeface="Calibri"/>
                <a:cs typeface="Calibri"/>
                <a:sym typeface="Calibri"/>
              </a:rPr>
              <a:t>Refers to the transmission of an idea into a form of communication that conveys meaning to the receiver.</a:t>
            </a:r>
          </a:p>
          <a:p>
            <a:pPr marL="228600" lvl="0" indent="-228600">
              <a:buClr>
                <a:schemeClr val="dk1"/>
              </a:buClr>
              <a:buSzPct val="100000"/>
              <a:buFont typeface="Arial"/>
              <a:buChar char="•"/>
            </a:pPr>
            <a:r>
              <a:rPr lang="en-IN" sz="750" b="1" dirty="0">
                <a:solidFill>
                  <a:schemeClr val="dk1"/>
                </a:solidFill>
                <a:ea typeface="Calibri"/>
                <a:cs typeface="Calibri"/>
                <a:sym typeface="Calibri"/>
              </a:rPr>
              <a:t>MESSAGE:  </a:t>
            </a:r>
            <a:r>
              <a:rPr lang="en-IN" sz="750" dirty="0">
                <a:solidFill>
                  <a:schemeClr val="dk1"/>
                </a:solidFill>
                <a:ea typeface="Calibri"/>
                <a:cs typeface="Calibri"/>
                <a:sym typeface="Calibri"/>
              </a:rPr>
              <a:t>The message is simply the physical form of the communication that goes from a sender to a receiver.  Messages may contain both verbal (ad copy, script that is read) and nonverbal elements (visual scenery, etc.). </a:t>
            </a:r>
          </a:p>
          <a:p>
            <a:pPr marL="228600" lvl="0" indent="-228600">
              <a:buClr>
                <a:schemeClr val="dk1"/>
              </a:buClr>
              <a:buSzPct val="100000"/>
              <a:buFont typeface="Arial"/>
              <a:buChar char="•"/>
            </a:pPr>
            <a:r>
              <a:rPr lang="en-IN" sz="750" b="1" dirty="0">
                <a:solidFill>
                  <a:schemeClr val="dk1"/>
                </a:solidFill>
                <a:ea typeface="Calibri"/>
                <a:cs typeface="Calibri"/>
                <a:sym typeface="Calibri"/>
              </a:rPr>
              <a:t>MEDIUM:  </a:t>
            </a:r>
            <a:r>
              <a:rPr lang="en-IN" sz="750" dirty="0">
                <a:solidFill>
                  <a:schemeClr val="dk1"/>
                </a:solidFill>
                <a:ea typeface="Calibri"/>
                <a:cs typeface="Calibri"/>
                <a:sym typeface="Calibri"/>
              </a:rPr>
              <a:t>Television, radio, salespeople, an Internet blog are just some examples of the various media that marketers can use to transmit the message.  Choosing the medium is important as marketers must make certain that the target market is exposed to the medium, and that the attributes or benefits of the advertised product or service are compatible with the medium.</a:t>
            </a:r>
          </a:p>
          <a:p>
            <a:pPr marL="228600" lvl="0" indent="-228600">
              <a:buClr>
                <a:schemeClr val="dk1"/>
              </a:buClr>
              <a:buSzPct val="100000"/>
              <a:buFont typeface="Arial"/>
              <a:buChar char="•"/>
            </a:pPr>
            <a:r>
              <a:rPr lang="en-IN" sz="750" b="1" dirty="0">
                <a:solidFill>
                  <a:schemeClr val="dk1"/>
                </a:solidFill>
                <a:ea typeface="Calibri"/>
                <a:cs typeface="Calibri"/>
                <a:sym typeface="Calibri"/>
              </a:rPr>
              <a:t>RECEIVERS:  </a:t>
            </a:r>
            <a:r>
              <a:rPr lang="en-IN" sz="750" dirty="0">
                <a:solidFill>
                  <a:schemeClr val="dk1"/>
                </a:solidFill>
                <a:ea typeface="Calibri"/>
                <a:cs typeface="Calibri"/>
                <a:sym typeface="Calibri"/>
              </a:rPr>
              <a:t>Are the target of the communication. They may be consumers, other businesses, or news outlets, to name just a few. Assuming that the receiver has paid attention to the message, to successfully decode the message, the receiver and source must share a mutual frame of reference, otherwise miscommunication occurs.  </a:t>
            </a:r>
          </a:p>
          <a:p>
            <a:pPr marL="228600" lvl="0" indent="-228600">
              <a:buClr>
                <a:schemeClr val="dk1"/>
              </a:buClr>
              <a:buSzPct val="100000"/>
              <a:buFont typeface="Arial"/>
              <a:buChar char="•"/>
            </a:pPr>
            <a:r>
              <a:rPr lang="en-IN" sz="750" dirty="0">
                <a:solidFill>
                  <a:schemeClr val="dk1"/>
                </a:solidFill>
                <a:ea typeface="Calibri"/>
                <a:cs typeface="Calibri"/>
                <a:sym typeface="Calibri"/>
              </a:rPr>
              <a:t>If receivers are to be able to successfully </a:t>
            </a:r>
            <a:r>
              <a:rPr lang="en-IN" sz="750" b="1" dirty="0">
                <a:solidFill>
                  <a:schemeClr val="dk1"/>
                </a:solidFill>
                <a:ea typeface="Calibri"/>
                <a:cs typeface="Calibri"/>
                <a:sym typeface="Calibri"/>
              </a:rPr>
              <a:t>DECODE</a:t>
            </a:r>
            <a:r>
              <a:rPr lang="en-IN" sz="750" i="1" dirty="0">
                <a:solidFill>
                  <a:schemeClr val="dk1"/>
                </a:solidFill>
                <a:ea typeface="Calibri"/>
                <a:cs typeface="Calibri"/>
                <a:sym typeface="Calibri"/>
              </a:rPr>
              <a:t> </a:t>
            </a:r>
            <a:r>
              <a:rPr lang="en-IN" sz="750" dirty="0">
                <a:solidFill>
                  <a:schemeClr val="dk1"/>
                </a:solidFill>
                <a:ea typeface="Calibri"/>
                <a:cs typeface="Calibri"/>
                <a:sym typeface="Calibri"/>
              </a:rPr>
              <a:t>the message, the words/images/etc. chosen to form the message must be capable of communicating the </a:t>
            </a:r>
            <a:r>
              <a:rPr lang="en-IN" sz="750" i="1" dirty="0">
                <a:solidFill>
                  <a:schemeClr val="dk1"/>
                </a:solidFill>
                <a:ea typeface="Calibri"/>
                <a:cs typeface="Calibri"/>
                <a:sym typeface="Calibri"/>
              </a:rPr>
              <a:t>shared</a:t>
            </a:r>
            <a:r>
              <a:rPr lang="en-IN" sz="750" dirty="0">
                <a:solidFill>
                  <a:schemeClr val="dk1"/>
                </a:solidFill>
                <a:ea typeface="Calibri"/>
                <a:cs typeface="Calibri"/>
                <a:sym typeface="Calibri"/>
              </a:rPr>
              <a:t> meaning. This ensures that the message as encoded is properly interpreted when decoded by the receiver. Cultural, geographic, and educational differences among receivers can influence the extent to which the message meaning is shared, and thus is properly decoded.  The receiver will interpret the message in light of his or her unique experiences.</a:t>
            </a:r>
          </a:p>
          <a:p>
            <a:pPr marL="228600" lvl="0" indent="-228600">
              <a:buClr>
                <a:schemeClr val="dk1"/>
              </a:buClr>
              <a:buSzPct val="100000"/>
              <a:buFont typeface="Arial"/>
              <a:buChar char="•"/>
            </a:pPr>
            <a:r>
              <a:rPr lang="en-IN" sz="750" b="1" dirty="0">
                <a:solidFill>
                  <a:schemeClr val="dk1"/>
                </a:solidFill>
                <a:ea typeface="Calibri"/>
                <a:cs typeface="Calibri"/>
                <a:sym typeface="Calibri"/>
              </a:rPr>
              <a:t>NOISE </a:t>
            </a:r>
            <a:r>
              <a:rPr lang="en-IN" sz="750" dirty="0">
                <a:solidFill>
                  <a:schemeClr val="dk1"/>
                </a:solidFill>
                <a:ea typeface="Calibri"/>
                <a:cs typeface="Calibri"/>
                <a:sym typeface="Calibri"/>
              </a:rPr>
              <a:t>is simply anything that interferes with the transmission or decoding of the message. Noise may LITERALLY be noise, such as when a hungry infant screams for her bottle, distracting her mother’s attention from the TV and the advertisement being shown. Noise may also occur when the satellite feed breaks down due to heavy cloud cover, or take the form of clutter – competing marketing communications that vie for the consumers attention. Noise can actually occur at ANY stage in the communication process.  Marketers try to minimize noise when they place messages in media where there is less likely to be distractions or alternative messages from the competition.</a:t>
            </a:r>
          </a:p>
          <a:p>
            <a:pPr marL="228600" lvl="0" indent="-228600">
              <a:buClr>
                <a:schemeClr val="dk1"/>
              </a:buClr>
              <a:buSzPct val="100000"/>
              <a:buFont typeface="Arial"/>
              <a:buChar char="•"/>
            </a:pPr>
            <a:r>
              <a:rPr lang="en-IN" sz="750" b="1" dirty="0">
                <a:solidFill>
                  <a:schemeClr val="dk1"/>
                </a:solidFill>
                <a:ea typeface="Calibri"/>
                <a:cs typeface="Calibri"/>
                <a:sym typeface="Calibri"/>
              </a:rPr>
              <a:t>FEEDBACK </a:t>
            </a:r>
            <a:r>
              <a:rPr lang="en-IN" sz="750" dirty="0">
                <a:solidFill>
                  <a:schemeClr val="dk1"/>
                </a:solidFill>
                <a:ea typeface="Calibri"/>
                <a:cs typeface="Calibri"/>
                <a:sym typeface="Calibri"/>
              </a:rPr>
              <a:t>from the receiver to the source is a desirable outcome of the communication process. Some feedback is indirect and tracked via measures related to the goals of the marketing communications campaign (e.g., coupon redemptions, contest entries). Other types of feedback are more direct (phone calls, email messages, survey completions, product registrations, etc.)</a:t>
            </a:r>
            <a:r>
              <a:rPr lang="en-IN" sz="750" u="sng" dirty="0">
                <a:solidFill>
                  <a:schemeClr val="dk1"/>
                </a:solidFill>
                <a:ea typeface="Calibri"/>
                <a:cs typeface="Calibri"/>
                <a:sym typeface="Calibri"/>
              </a:rPr>
              <a:t>.</a:t>
            </a:r>
            <a:r>
              <a:rPr lang="en-IN" sz="750" dirty="0">
                <a:solidFill>
                  <a:schemeClr val="dk1"/>
                </a:solidFill>
                <a:ea typeface="Calibri"/>
                <a:cs typeface="Calibri"/>
                <a:sym typeface="Calibri"/>
              </a:rPr>
              <a:t>  If consumers are unhappy, they may eagerly provide feedback.  Marketers should be certain to encourage feedback by offering toll-free phone numbers or email addresses where consumers can voice their concerns or praise.</a:t>
            </a:r>
          </a:p>
          <a:p>
            <a:pPr lvl="0">
              <a:buSzPct val="25000"/>
            </a:pPr>
            <a:endParaRPr lang="en-US" sz="75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94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Clr>
                <a:schemeClr val="dk1"/>
              </a:buClr>
              <a:buSzPct val="100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918263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Clr>
                <a:schemeClr val="dk1"/>
              </a:buClr>
              <a:buSzPct val="100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08509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Clr>
                <a:schemeClr val="dk1"/>
              </a:buClr>
              <a:buSzPct val="100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05152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4141835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pPr lvl="0">
              <a:buSzPct val="250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07896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05E639-2926-4CE1-857B-EEB3088B48C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97103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5E639-2926-4CE1-857B-EEB3088B48C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107086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5E639-2926-4CE1-857B-EEB3088B48C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68837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4"/>
            <a:ext cx="8229600" cy="4525963"/>
          </a:xfrm>
        </p:spPr>
        <p:txBody>
          <a:bodyPr/>
          <a:lstStyle>
            <a:lvl1pPr marL="118869" indent="-228594">
              <a:buClr>
                <a:srgbClr val="007FA3"/>
              </a:buClr>
              <a:buSzPct val="100000"/>
              <a:defRPr sz="2600"/>
            </a:lvl1pPr>
            <a:lvl2pPr marL="569899" indent="-285744">
              <a:buClr>
                <a:srgbClr val="007FA3"/>
              </a:buClr>
              <a:buFont typeface="Wingdings" panose="05000000000000000000" pitchFamily="2" charset="2"/>
              <a:buChar char="§"/>
              <a:defRPr sz="24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2" name="Title 1"/>
          <p:cNvSpPr>
            <a:spLocks noGrp="1"/>
          </p:cNvSpPr>
          <p:nvPr>
            <p:ph type="title"/>
          </p:nvPr>
        </p:nvSpPr>
        <p:spPr>
          <a:xfrm>
            <a:off x="457200" y="215372"/>
            <a:ext cx="8229600" cy="622828"/>
          </a:xfrm>
        </p:spPr>
        <p:txBody>
          <a:bodyPr anchor="t"/>
          <a:lstStyle>
            <a:lvl1pPr>
              <a:defRPr sz="360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4018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600"/>
            </a:lvl1pPr>
            <a:lvl2pPr>
              <a:defRPr sz="2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82645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5E639-2926-4CE1-857B-EEB3088B48C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425898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05E639-2926-4CE1-857B-EEB3088B48C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100706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05E639-2926-4CE1-857B-EEB3088B48C4}"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102293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05E639-2926-4CE1-857B-EEB3088B48C4}" type="datetimeFigureOut">
              <a:rPr lang="en-US" smtClean="0"/>
              <a:t>4/18/2021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309699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05E639-2926-4CE1-857B-EEB3088B48C4}" type="datetimeFigureOut">
              <a:rPr lang="en-US" smtClean="0"/>
              <a:t>4/18/2021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111374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5E639-2926-4CE1-857B-EEB3088B48C4}" type="datetimeFigureOut">
              <a:rPr lang="en-US" smtClean="0"/>
              <a:t>4/18/2021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92638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5E639-2926-4CE1-857B-EEB3088B48C4}"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8522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5E639-2926-4CE1-857B-EEB3088B48C4}"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08BB3-D76D-4221-A22B-4DBF1F6AF51A}" type="slidenum">
              <a:rPr lang="en-US" smtClean="0"/>
              <a:t>‹#›</a:t>
            </a:fld>
            <a:endParaRPr lang="en-US"/>
          </a:p>
        </p:txBody>
      </p:sp>
    </p:spTree>
    <p:extLst>
      <p:ext uri="{BB962C8B-B14F-4D97-AF65-F5344CB8AC3E}">
        <p14:creationId xmlns:p14="http://schemas.microsoft.com/office/powerpoint/2010/main" val="201284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5E639-2926-4CE1-857B-EEB3088B48C4}" type="datetimeFigureOut">
              <a:rPr lang="en-US" smtClean="0"/>
              <a:t>4/18/2021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08BB3-D76D-4221-A22B-4DBF1F6AF51A}" type="slidenum">
              <a:rPr lang="en-US" smtClean="0"/>
              <a:t>‹#›</a:t>
            </a:fld>
            <a:endParaRPr lang="en-US"/>
          </a:p>
        </p:txBody>
      </p:sp>
    </p:spTree>
    <p:extLst>
      <p:ext uri="{BB962C8B-B14F-4D97-AF65-F5344CB8AC3E}">
        <p14:creationId xmlns:p14="http://schemas.microsoft.com/office/powerpoint/2010/main" val="37072284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iM6LdcyinW8"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www.fiestamovement.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460499"/>
          </a:xfrm>
        </p:spPr>
        <p:txBody>
          <a:bodyPr>
            <a:normAutofit/>
          </a:bodyPr>
          <a:lstStyle/>
          <a:p>
            <a:pPr algn="ctr"/>
            <a:r>
              <a:rPr lang="en-US" sz="6000" dirty="0" smtClean="0"/>
              <a:t>Lecture </a:t>
            </a:r>
            <a:r>
              <a:rPr lang="en-US" sz="6000" dirty="0" smtClean="0"/>
              <a:t>13</a:t>
            </a:r>
            <a:r>
              <a:rPr lang="en-US" dirty="0" smtClean="0"/>
              <a:t/>
            </a:r>
            <a:br>
              <a:rPr lang="en-US" dirty="0" smtClean="0"/>
            </a:br>
            <a:r>
              <a:rPr lang="en-US" sz="3000" dirty="0" smtClean="0">
                <a:solidFill>
                  <a:schemeClr val="dk1"/>
                </a:solidFill>
                <a:ea typeface="Calibri"/>
                <a:cs typeface="Calibri"/>
                <a:sym typeface="Calibri"/>
              </a:rPr>
              <a:t>Advertising and Sales Promotion</a:t>
            </a:r>
            <a:endParaRPr lang="en-US" sz="3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29409"/>
            <a:ext cx="9144001" cy="4926782"/>
          </a:xfrm>
          <a:prstGeom prst="rect">
            <a:avLst/>
          </a:prstGeom>
        </p:spPr>
      </p:pic>
    </p:spTree>
    <p:extLst>
      <p:ext uri="{BB962C8B-B14F-4D97-AF65-F5344CB8AC3E}">
        <p14:creationId xmlns:p14="http://schemas.microsoft.com/office/powerpoint/2010/main" val="56808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30900"/>
            <a:ext cx="8229600" cy="507300"/>
          </a:xfrm>
        </p:spPr>
        <p:txBody>
          <a:bodyPr>
            <a:normAutofit fontScale="90000"/>
          </a:bodyPr>
          <a:lstStyle/>
          <a:p>
            <a:r>
              <a:rPr lang="en-US" sz="3600" dirty="0">
                <a:latin typeface="+mj-lt"/>
                <a:sym typeface="Calibri"/>
              </a:rPr>
              <a:t>Noise and Feedback</a:t>
            </a:r>
            <a:endParaRPr lang="en-IN" sz="3600" dirty="0">
              <a:latin typeface="+mj-lt"/>
            </a:endParaRPr>
          </a:p>
        </p:txBody>
      </p:sp>
      <p:sp>
        <p:nvSpPr>
          <p:cNvPr id="10" name="Content Placeholder 3"/>
          <p:cNvSpPr>
            <a:spLocks noGrp="1"/>
          </p:cNvSpPr>
          <p:nvPr>
            <p:ph idx="13"/>
          </p:nvPr>
        </p:nvSpPr>
        <p:spPr>
          <a:xfrm>
            <a:off x="457200" y="1143000"/>
            <a:ext cx="8229600" cy="4038600"/>
          </a:xfrm>
        </p:spPr>
        <p:txBody>
          <a:bodyPr/>
          <a:lstStyle/>
          <a:p>
            <a:pPr marL="255600" indent="-255600">
              <a:buSzPct val="100000"/>
            </a:pPr>
            <a:r>
              <a:rPr lang="en-US" sz="2600" dirty="0">
                <a:solidFill>
                  <a:schemeClr val="dk1"/>
                </a:solidFill>
                <a:ea typeface="Calibri"/>
                <a:cs typeface="Calibri"/>
                <a:sym typeface="Calibri"/>
              </a:rPr>
              <a:t>The communication model also acknowledges that </a:t>
            </a:r>
            <a:r>
              <a:rPr lang="en-US" sz="2600" b="1" dirty="0">
                <a:solidFill>
                  <a:schemeClr val="dk1"/>
                </a:solidFill>
                <a:ea typeface="Calibri"/>
                <a:cs typeface="Calibri"/>
                <a:sym typeface="Calibri"/>
              </a:rPr>
              <a:t>noise</a:t>
            </a:r>
            <a:r>
              <a:rPr lang="en-US" sz="2600" dirty="0">
                <a:solidFill>
                  <a:schemeClr val="dk1"/>
                </a:solidFill>
                <a:ea typeface="Calibri"/>
                <a:cs typeface="Calibri"/>
                <a:sym typeface="Calibri"/>
              </a:rPr>
              <a:t>—anything that interferes with effective communication—can block messages.</a:t>
            </a:r>
            <a:endParaRPr lang="en-US" sz="2600" dirty="0" smtClean="0">
              <a:solidFill>
                <a:schemeClr val="dk1"/>
              </a:solidFill>
              <a:ea typeface="Calibri"/>
              <a:cs typeface="Calibri"/>
              <a:sym typeface="Calibri"/>
            </a:endParaRPr>
          </a:p>
          <a:p>
            <a:pPr marL="255600" indent="-255600">
              <a:buSzPct val="100000"/>
            </a:pPr>
            <a:r>
              <a:rPr lang="en-US" sz="2600" dirty="0">
                <a:solidFill>
                  <a:schemeClr val="dk1"/>
                </a:solidFill>
                <a:ea typeface="Calibri"/>
                <a:cs typeface="Calibri"/>
                <a:sym typeface="Calibri"/>
              </a:rPr>
              <a:t>To complete the communication loop, the source gets </a:t>
            </a:r>
            <a:r>
              <a:rPr lang="en-US" sz="2600" b="1" dirty="0">
                <a:solidFill>
                  <a:schemeClr val="dk1"/>
                </a:solidFill>
                <a:ea typeface="Calibri"/>
                <a:cs typeface="Calibri"/>
                <a:sym typeface="Calibri"/>
              </a:rPr>
              <a:t>feedback </a:t>
            </a:r>
            <a:r>
              <a:rPr lang="en-US" sz="2600" dirty="0">
                <a:solidFill>
                  <a:schemeClr val="dk1"/>
                </a:solidFill>
                <a:ea typeface="Calibri"/>
                <a:cs typeface="Calibri"/>
                <a:sym typeface="Calibri"/>
              </a:rPr>
              <a:t>from receivers</a:t>
            </a:r>
            <a:r>
              <a:rPr lang="en-US" sz="2600" dirty="0" smtClean="0">
                <a:solidFill>
                  <a:schemeClr val="dk1"/>
                </a:solidFill>
                <a:ea typeface="Calibri"/>
                <a:cs typeface="Calibri"/>
                <a:sym typeface="Calibri"/>
              </a:rPr>
              <a:t>.</a:t>
            </a:r>
            <a:endParaRPr lang="en-US" sz="2600" dirty="0" smtClean="0">
              <a:sym typeface="Calibri"/>
            </a:endParaRPr>
          </a:p>
        </p:txBody>
      </p:sp>
    </p:spTree>
    <p:extLst>
      <p:ext uri="{BB962C8B-B14F-4D97-AF65-F5344CB8AC3E}">
        <p14:creationId xmlns:p14="http://schemas.microsoft.com/office/powerpoint/2010/main" val="899325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30900"/>
            <a:ext cx="8229600" cy="507300"/>
          </a:xfrm>
        </p:spPr>
        <p:txBody>
          <a:bodyPr>
            <a:normAutofit fontScale="90000"/>
          </a:bodyPr>
          <a:lstStyle/>
          <a:p>
            <a:r>
              <a:rPr lang="en-US" sz="3600" dirty="0">
                <a:latin typeface="+mj-lt"/>
                <a:sym typeface="Calibri"/>
              </a:rPr>
              <a:t>The Traditional Promotional Mix</a:t>
            </a:r>
            <a:endParaRPr lang="en-IN" sz="3600" dirty="0">
              <a:latin typeface="+mj-lt"/>
            </a:endParaRPr>
          </a:p>
        </p:txBody>
      </p:sp>
      <p:sp>
        <p:nvSpPr>
          <p:cNvPr id="10" name="Content Placeholder 3"/>
          <p:cNvSpPr>
            <a:spLocks noGrp="1"/>
          </p:cNvSpPr>
          <p:nvPr>
            <p:ph idx="13"/>
          </p:nvPr>
        </p:nvSpPr>
        <p:spPr>
          <a:xfrm>
            <a:off x="457200" y="1143000"/>
            <a:ext cx="8229600" cy="3962400"/>
          </a:xfrm>
        </p:spPr>
        <p:txBody>
          <a:bodyPr/>
          <a:lstStyle/>
          <a:p>
            <a:pPr marL="255600" indent="-255600">
              <a:buSzPct val="100000"/>
            </a:pPr>
            <a:r>
              <a:rPr lang="en-US" sz="2600" b="1" dirty="0">
                <a:solidFill>
                  <a:schemeClr val="dk1"/>
                </a:solidFill>
                <a:ea typeface="Calibri"/>
                <a:cs typeface="Calibri"/>
                <a:sym typeface="Calibri"/>
              </a:rPr>
              <a:t>Promotion mix </a:t>
            </a:r>
            <a:r>
              <a:rPr lang="en-US" sz="2600" dirty="0">
                <a:solidFill>
                  <a:schemeClr val="dk1"/>
                </a:solidFill>
                <a:ea typeface="Calibri"/>
                <a:cs typeface="Calibri"/>
                <a:sym typeface="Calibri"/>
              </a:rPr>
              <a:t>refers to communication elements that the marketer controls.</a:t>
            </a:r>
            <a:endParaRPr lang="en-US" sz="2600" dirty="0"/>
          </a:p>
          <a:p>
            <a:pPr marL="798750" lvl="1" indent="-342900"/>
            <a:r>
              <a:rPr lang="en-US" sz="2400" b="1" dirty="0">
                <a:solidFill>
                  <a:schemeClr val="dk1"/>
                </a:solidFill>
                <a:ea typeface="Calibri"/>
                <a:cs typeface="Calibri"/>
                <a:sym typeface="Calibri"/>
              </a:rPr>
              <a:t>Mass (</a:t>
            </a:r>
            <a:r>
              <a:rPr lang="en-US" sz="2400" b="1" i="1" dirty="0">
                <a:solidFill>
                  <a:schemeClr val="dk1"/>
                </a:solidFill>
                <a:ea typeface="Calibri"/>
                <a:cs typeface="Calibri"/>
                <a:sym typeface="Calibri"/>
              </a:rPr>
              <a:t>one-to-many</a:t>
            </a:r>
            <a:r>
              <a:rPr lang="en-US" sz="2400" b="1" dirty="0">
                <a:solidFill>
                  <a:schemeClr val="dk1"/>
                </a:solidFill>
                <a:ea typeface="Calibri"/>
                <a:cs typeface="Calibri"/>
                <a:sym typeface="Calibri"/>
              </a:rPr>
              <a:t>) communication: </a:t>
            </a:r>
            <a:r>
              <a:rPr lang="en-US" sz="2400" dirty="0"/>
              <a:t>i</a:t>
            </a:r>
            <a:r>
              <a:rPr lang="en-US" sz="2400" dirty="0">
                <a:solidFill>
                  <a:schemeClr val="dk1"/>
                </a:solidFill>
                <a:ea typeface="Calibri"/>
                <a:cs typeface="Calibri"/>
                <a:sym typeface="Calibri"/>
              </a:rPr>
              <a:t>ncludes advertising, sales promotion, and public relations.</a:t>
            </a:r>
            <a:endParaRPr lang="en-US" sz="2400" dirty="0" smtClean="0">
              <a:solidFill>
                <a:schemeClr val="dk1"/>
              </a:solidFill>
              <a:ea typeface="Calibri"/>
              <a:cs typeface="Calibri"/>
              <a:sym typeface="Calibri"/>
            </a:endParaRPr>
          </a:p>
          <a:p>
            <a:pPr marL="798750" lvl="1" indent="-342900"/>
            <a:r>
              <a:rPr lang="en-US" sz="2400" b="1" dirty="0">
                <a:solidFill>
                  <a:schemeClr val="dk1"/>
                </a:solidFill>
                <a:ea typeface="Calibri"/>
                <a:cs typeface="Calibri"/>
                <a:sym typeface="Calibri"/>
              </a:rPr>
              <a:t>Personal (</a:t>
            </a:r>
            <a:r>
              <a:rPr lang="en-US" sz="2400" b="1" i="1" dirty="0">
                <a:solidFill>
                  <a:schemeClr val="dk1"/>
                </a:solidFill>
                <a:ea typeface="Calibri"/>
                <a:cs typeface="Calibri"/>
                <a:sym typeface="Calibri"/>
              </a:rPr>
              <a:t>one-to-one</a:t>
            </a:r>
            <a:r>
              <a:rPr lang="en-US" sz="2400" b="1" dirty="0">
                <a:solidFill>
                  <a:schemeClr val="dk1"/>
                </a:solidFill>
                <a:ea typeface="Calibri"/>
                <a:cs typeface="Calibri"/>
                <a:sym typeface="Calibri"/>
              </a:rPr>
              <a:t>) communication</a:t>
            </a:r>
            <a:r>
              <a:rPr lang="en-US" sz="2400" dirty="0">
                <a:solidFill>
                  <a:schemeClr val="dk1"/>
                </a:solidFill>
                <a:ea typeface="Calibri"/>
                <a:cs typeface="Calibri"/>
                <a:sym typeface="Calibri"/>
              </a:rPr>
              <a:t>: includes personal selling and direct marketing</a:t>
            </a:r>
            <a:r>
              <a:rPr lang="en-US" sz="2400" dirty="0" smtClean="0">
                <a:solidFill>
                  <a:schemeClr val="dk1"/>
                </a:solidFill>
                <a:ea typeface="Calibri"/>
                <a:cs typeface="Calibri"/>
                <a:sym typeface="Calibri"/>
              </a:rPr>
              <a:t>.</a:t>
            </a:r>
          </a:p>
        </p:txBody>
      </p:sp>
    </p:spTree>
    <p:extLst>
      <p:ext uri="{BB962C8B-B14F-4D97-AF65-F5344CB8AC3E}">
        <p14:creationId xmlns:p14="http://schemas.microsoft.com/office/powerpoint/2010/main" val="2989840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r>
              <a:rPr lang="en-US" dirty="0">
                <a:sym typeface="Calibri"/>
              </a:rPr>
              <a:t>Mass Communications: </a:t>
            </a:r>
            <a:br>
              <a:rPr lang="en-US" dirty="0">
                <a:sym typeface="Calibri"/>
              </a:rPr>
            </a:br>
            <a:r>
              <a:rPr lang="en-US" dirty="0">
                <a:sym typeface="Calibri"/>
              </a:rPr>
              <a:t>The One-to-Many Model</a:t>
            </a:r>
            <a:endParaRPr lang="en-IN" dirty="0"/>
          </a:p>
        </p:txBody>
      </p:sp>
      <p:sp>
        <p:nvSpPr>
          <p:cNvPr id="5" name="Content Placeholder 3"/>
          <p:cNvSpPr>
            <a:spLocks noGrp="1"/>
          </p:cNvSpPr>
          <p:nvPr>
            <p:ph idx="1"/>
          </p:nvPr>
        </p:nvSpPr>
        <p:spPr>
          <a:xfrm>
            <a:off x="457200" y="1600200"/>
            <a:ext cx="8229600" cy="4267200"/>
          </a:xfrm>
          <a:prstGeom prst="rect">
            <a:avLst/>
          </a:prstGeom>
        </p:spPr>
        <p:txBody>
          <a:bodyPr/>
          <a:lstStyle/>
          <a:p>
            <a:pPr marL="255600" indent="-255600">
              <a:buSzPct val="100000"/>
            </a:pPr>
            <a:r>
              <a:rPr lang="en-US" dirty="0">
                <a:solidFill>
                  <a:schemeClr val="dk1"/>
                </a:solidFill>
                <a:ea typeface="Calibri"/>
                <a:cs typeface="Calibri"/>
                <a:sym typeface="Calibri"/>
              </a:rPr>
              <a:t>Some elements of the promotion mix include messages intended to reach many prospective customers at the same time.</a:t>
            </a:r>
            <a:endParaRPr lang="en-US" dirty="0"/>
          </a:p>
          <a:p>
            <a:pPr marL="798750" lvl="1" indent="-342900"/>
            <a:r>
              <a:rPr lang="en-US" sz="2400" dirty="0">
                <a:solidFill>
                  <a:schemeClr val="dk1"/>
                </a:solidFill>
                <a:ea typeface="Calibri"/>
                <a:cs typeface="Calibri"/>
                <a:sym typeface="Calibri"/>
              </a:rPr>
              <a:t>Advertising</a:t>
            </a:r>
            <a:endParaRPr lang="en-US" sz="2400" dirty="0" smtClean="0">
              <a:solidFill>
                <a:schemeClr val="dk1"/>
              </a:solidFill>
              <a:ea typeface="Calibri"/>
              <a:cs typeface="Calibri"/>
              <a:sym typeface="Calibri"/>
            </a:endParaRPr>
          </a:p>
          <a:p>
            <a:pPr marL="798750" lvl="1" indent="-342900"/>
            <a:r>
              <a:rPr lang="en-US" sz="2400" dirty="0">
                <a:solidFill>
                  <a:schemeClr val="dk1"/>
                </a:solidFill>
                <a:ea typeface="Calibri"/>
                <a:cs typeface="Calibri"/>
                <a:sym typeface="Calibri"/>
              </a:rPr>
              <a:t>Consumer sales </a:t>
            </a:r>
            <a:r>
              <a:rPr lang="en-US" sz="2400" dirty="0" smtClean="0">
                <a:solidFill>
                  <a:schemeClr val="dk1"/>
                </a:solidFill>
                <a:ea typeface="Calibri"/>
                <a:cs typeface="Calibri"/>
                <a:sym typeface="Calibri"/>
              </a:rPr>
              <a:t>promotion</a:t>
            </a:r>
          </a:p>
          <a:p>
            <a:pPr marL="798750" lvl="1" indent="-342900"/>
            <a:r>
              <a:rPr lang="en-US" sz="2400" dirty="0">
                <a:solidFill>
                  <a:schemeClr val="dk1"/>
                </a:solidFill>
                <a:ea typeface="Calibri"/>
                <a:cs typeface="Calibri"/>
                <a:sym typeface="Calibri"/>
              </a:rPr>
              <a:t>Public relations</a:t>
            </a: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72812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r>
              <a:rPr lang="en-US" dirty="0">
                <a:sym typeface="Calibri"/>
              </a:rPr>
              <a:t>Personal Communications:</a:t>
            </a:r>
            <a:br>
              <a:rPr lang="en-US" dirty="0">
                <a:sym typeface="Calibri"/>
              </a:rPr>
            </a:br>
            <a:r>
              <a:rPr lang="en-US" dirty="0">
                <a:sym typeface="Calibri"/>
              </a:rPr>
              <a:t>The One-to-One Model</a:t>
            </a:r>
            <a:endParaRPr lang="en-IN" dirty="0"/>
          </a:p>
        </p:txBody>
      </p:sp>
      <p:sp>
        <p:nvSpPr>
          <p:cNvPr id="5" name="Content Placeholder 7"/>
          <p:cNvSpPr>
            <a:spLocks noGrp="1"/>
          </p:cNvSpPr>
          <p:nvPr>
            <p:ph idx="1"/>
          </p:nvPr>
        </p:nvSpPr>
        <p:spPr>
          <a:xfrm>
            <a:off x="457200" y="1600200"/>
            <a:ext cx="8229600" cy="4267200"/>
          </a:xfrm>
        </p:spPr>
        <p:txBody>
          <a:bodyPr/>
          <a:lstStyle/>
          <a:p>
            <a:pPr marL="255600" indent="-255600">
              <a:buSzPct val="100000"/>
            </a:pPr>
            <a:r>
              <a:rPr lang="en-US" dirty="0">
                <a:solidFill>
                  <a:schemeClr val="dk1"/>
                </a:solidFill>
                <a:ea typeface="Calibri"/>
                <a:cs typeface="Calibri"/>
                <a:sym typeface="Calibri"/>
              </a:rPr>
              <a:t>Marketers may sometimes prefer to communicate on a personal level.</a:t>
            </a:r>
            <a:endParaRPr lang="en-US" dirty="0"/>
          </a:p>
          <a:p>
            <a:pPr marL="798750" lvl="1" indent="-342900"/>
            <a:r>
              <a:rPr lang="en-US" sz="2400" dirty="0">
                <a:solidFill>
                  <a:schemeClr val="dk1"/>
                </a:solidFill>
                <a:ea typeface="Calibri"/>
                <a:cs typeface="Calibri"/>
                <a:sym typeface="Calibri"/>
              </a:rPr>
              <a:t>Personal selling</a:t>
            </a:r>
          </a:p>
          <a:p>
            <a:pPr marL="798750" lvl="1" indent="-342900"/>
            <a:r>
              <a:rPr lang="en-US" sz="2400" dirty="0">
                <a:solidFill>
                  <a:schemeClr val="dk1"/>
                </a:solidFill>
                <a:ea typeface="Calibri"/>
                <a:cs typeface="Calibri"/>
                <a:sym typeface="Calibri"/>
              </a:rPr>
              <a:t>Direct mail</a:t>
            </a:r>
          </a:p>
          <a:p>
            <a:pPr marL="798750" lvl="1" indent="-342900"/>
            <a:r>
              <a:rPr lang="en-US" sz="2400" dirty="0" smtClean="0">
                <a:solidFill>
                  <a:schemeClr val="dk1"/>
                </a:solidFill>
                <a:ea typeface="Calibri"/>
                <a:cs typeface="Calibri"/>
                <a:sym typeface="Calibri"/>
              </a:rPr>
              <a:t>Telemarketing</a:t>
            </a:r>
          </a:p>
          <a:p>
            <a:pPr marL="798750" lvl="1" indent="-342900"/>
            <a:r>
              <a:rPr lang="en-US" sz="2400" dirty="0">
                <a:solidFill>
                  <a:schemeClr val="dk1"/>
                </a:solidFill>
                <a:ea typeface="Calibri"/>
                <a:cs typeface="Calibri"/>
                <a:sym typeface="Calibri"/>
              </a:rPr>
              <a:t>Direct </a:t>
            </a:r>
            <a:r>
              <a:rPr lang="en-US" sz="2400" dirty="0" smtClean="0">
                <a:solidFill>
                  <a:schemeClr val="dk1"/>
                </a:solidFill>
                <a:ea typeface="Calibri"/>
                <a:cs typeface="Calibri"/>
                <a:sym typeface="Calibri"/>
              </a:rPr>
              <a:t>marketing</a:t>
            </a:r>
            <a:endParaRPr lang="en-US" dirty="0"/>
          </a:p>
        </p:txBody>
      </p:sp>
    </p:spTree>
    <p:extLst>
      <p:ext uri="{BB962C8B-B14F-4D97-AF65-F5344CB8AC3E}">
        <p14:creationId xmlns:p14="http://schemas.microsoft.com/office/powerpoint/2010/main" val="345204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420"/>
            <a:ext cx="8229600" cy="1047180"/>
          </a:xfrm>
        </p:spPr>
        <p:txBody>
          <a:bodyPr>
            <a:normAutofit/>
          </a:bodyPr>
          <a:lstStyle/>
          <a:p>
            <a:r>
              <a:rPr lang="en-US" dirty="0" smtClean="0">
                <a:sym typeface="Calibri"/>
              </a:rPr>
              <a:t>Steps </a:t>
            </a:r>
            <a:r>
              <a:rPr lang="en-US" dirty="0">
                <a:sym typeface="Calibri"/>
              </a:rPr>
              <a:t>to Develop the Promotional Plan</a:t>
            </a:r>
            <a:endParaRPr lang="en-IN" dirty="0"/>
          </a:p>
        </p:txBody>
      </p:sp>
      <p:pic>
        <p:nvPicPr>
          <p:cNvPr id="5" name="Picture 337" descr="Text boxes show the following loop sequence:&#10;Step 1: Identify the Target Audiences&#10;Step 2: Establish the Communication Objectives&#10;Step 3: Determine and Allocate the Marketing Communication Budget: Determine the Total Promotion Budget; Decide on a Push or a Pull Strategy; Allocate the Budget to a Specific Promotion Mix&#10;Step 4: Design the Promotion Mix&#10;Step 5: Evaluate the Effectiveness of the Communication Program"/>
          <p:cNvPicPr preferRelativeResize="0"/>
          <p:nvPr/>
        </p:nvPicPr>
        <p:blipFill rotWithShape="1">
          <a:blip r:embed="rId3">
            <a:alphaModFix/>
          </a:blip>
          <a:srcRect/>
          <a:stretch/>
        </p:blipFill>
        <p:spPr>
          <a:xfrm>
            <a:off x="1912739" y="991891"/>
            <a:ext cx="5650434" cy="5687877"/>
          </a:xfrm>
          <a:prstGeom prst="rect">
            <a:avLst/>
          </a:prstGeom>
          <a:noFill/>
          <a:ln>
            <a:noFill/>
          </a:ln>
        </p:spPr>
      </p:pic>
    </p:spTree>
    <p:extLst>
      <p:ext uri="{BB962C8B-B14F-4D97-AF65-F5344CB8AC3E}">
        <p14:creationId xmlns:p14="http://schemas.microsoft.com/office/powerpoint/2010/main" val="811166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Calibri"/>
              </a:rPr>
              <a:t>Advertising</a:t>
            </a:r>
            <a:endParaRPr lang="en-IN" sz="2200" b="0" dirty="0"/>
          </a:p>
        </p:txBody>
      </p:sp>
      <p:sp>
        <p:nvSpPr>
          <p:cNvPr id="3" name="Content Placeholder 2"/>
          <p:cNvSpPr>
            <a:spLocks noGrp="1"/>
          </p:cNvSpPr>
          <p:nvPr>
            <p:ph idx="1"/>
          </p:nvPr>
        </p:nvSpPr>
        <p:spPr>
          <a:xfrm>
            <a:off x="457200" y="1143004"/>
            <a:ext cx="8229600" cy="5299125"/>
          </a:xfrm>
        </p:spPr>
        <p:txBody>
          <a:bodyPr>
            <a:normAutofit/>
          </a:bodyPr>
          <a:lstStyle/>
          <a:p>
            <a:r>
              <a:rPr lang="en-US" b="1" dirty="0">
                <a:solidFill>
                  <a:schemeClr val="dk1"/>
                </a:solidFill>
                <a:ea typeface="Calibri"/>
                <a:cs typeface="Calibri"/>
                <a:sym typeface="Calibri"/>
              </a:rPr>
              <a:t>Advertising </a:t>
            </a:r>
            <a:r>
              <a:rPr lang="en-US" dirty="0">
                <a:solidFill>
                  <a:schemeClr val="dk1"/>
                </a:solidFill>
                <a:ea typeface="Calibri"/>
                <a:cs typeface="Calibri"/>
                <a:sym typeface="Calibri"/>
              </a:rPr>
              <a:t>is </a:t>
            </a:r>
            <a:r>
              <a:rPr lang="en-US" dirty="0" smtClean="0">
                <a:solidFill>
                  <a:schemeClr val="dk1"/>
                </a:solidFill>
                <a:ea typeface="Calibri"/>
                <a:cs typeface="Calibri"/>
                <a:sym typeface="Calibri"/>
              </a:rPr>
              <a:t>non-personal </a:t>
            </a:r>
            <a:r>
              <a:rPr lang="en-US" dirty="0">
                <a:solidFill>
                  <a:schemeClr val="dk1"/>
                </a:solidFill>
                <a:ea typeface="Calibri"/>
                <a:cs typeface="Calibri"/>
                <a:sym typeface="Calibri"/>
              </a:rPr>
              <a:t>communication from an identified sponsor using mass media</a:t>
            </a:r>
            <a:r>
              <a:rPr lang="en-US" dirty="0" smtClean="0">
                <a:solidFill>
                  <a:schemeClr val="dk1"/>
                </a:solidFill>
                <a:ea typeface="Calibri"/>
                <a:cs typeface="Calibri"/>
                <a:sym typeface="Calibri"/>
              </a:rPr>
              <a:t>.</a:t>
            </a:r>
          </a:p>
          <a:p>
            <a:pPr marL="685800">
              <a:buFont typeface="Wingdings" panose="05000000000000000000" pitchFamily="2" charset="2"/>
              <a:buChar char="§"/>
            </a:pPr>
            <a:r>
              <a:rPr lang="en-US" sz="2800" dirty="0">
                <a:solidFill>
                  <a:schemeClr val="dk1"/>
                </a:solidFill>
                <a:ea typeface="Calibri"/>
                <a:cs typeface="Calibri"/>
                <a:sym typeface="Calibri"/>
              </a:rPr>
              <a:t>Practice dates to ancient Greece and Rome.</a:t>
            </a:r>
            <a:endParaRPr lang="en-US" sz="2800" dirty="0">
              <a:solidFill>
                <a:schemeClr val="dk1"/>
              </a:solidFill>
              <a:sym typeface="Calibri"/>
            </a:endParaRPr>
          </a:p>
          <a:p>
            <a:r>
              <a:rPr lang="en-US" dirty="0">
                <a:solidFill>
                  <a:schemeClr val="dk1"/>
                </a:solidFill>
                <a:ea typeface="Calibri"/>
                <a:cs typeface="Calibri"/>
                <a:sym typeface="Calibri"/>
              </a:rPr>
              <a:t>Changes in media landscape have slowed growth of traditional advertising …</a:t>
            </a:r>
          </a:p>
          <a:p>
            <a:pPr marL="800100" indent="-342900">
              <a:buFont typeface="Wingdings" panose="05000000000000000000" pitchFamily="2" charset="2"/>
              <a:buChar char="§"/>
            </a:pPr>
            <a:r>
              <a:rPr lang="en-US" sz="2800" dirty="0">
                <a:solidFill>
                  <a:schemeClr val="dk1"/>
                </a:solidFill>
                <a:ea typeface="Calibri"/>
                <a:cs typeface="Calibri"/>
                <a:sym typeface="Calibri"/>
              </a:rPr>
              <a:t>But mass communications remains the best way to reach a large </a:t>
            </a:r>
            <a:r>
              <a:rPr lang="en-US" sz="2800" dirty="0" smtClean="0">
                <a:solidFill>
                  <a:schemeClr val="dk1"/>
                </a:solidFill>
                <a:ea typeface="Calibri"/>
                <a:cs typeface="Calibri"/>
                <a:sym typeface="Calibri"/>
              </a:rPr>
              <a:t>audience</a:t>
            </a:r>
          </a:p>
          <a:p>
            <a:pPr marL="800100" indent="-342900">
              <a:buFont typeface="Wingdings" panose="05000000000000000000" pitchFamily="2" charset="2"/>
              <a:buChar char="§"/>
            </a:pPr>
            <a:endParaRPr lang="en-US" sz="2800" dirty="0">
              <a:solidFill>
                <a:schemeClr val="dk1"/>
              </a:solidFill>
              <a:ea typeface="Calibri"/>
              <a:cs typeface="Calibri"/>
              <a:sym typeface="Calibri"/>
            </a:endParaRPr>
          </a:p>
          <a:p>
            <a:r>
              <a:rPr lang="en-US" sz="2800" b="1" dirty="0" smtClean="0">
                <a:solidFill>
                  <a:schemeClr val="dk1"/>
                </a:solidFill>
                <a:ea typeface="Calibri"/>
                <a:cs typeface="Calibri"/>
                <a:sym typeface="Calibri"/>
              </a:rPr>
              <a:t>TV </a:t>
            </a:r>
            <a:r>
              <a:rPr lang="en-US" sz="2800" b="1" dirty="0">
                <a:solidFill>
                  <a:schemeClr val="dk1"/>
                </a:solidFill>
                <a:ea typeface="Calibri"/>
                <a:cs typeface="Calibri"/>
                <a:sym typeface="Calibri"/>
              </a:rPr>
              <a:t>Everywhere (also known as Authenticated Streaming)</a:t>
            </a:r>
            <a:r>
              <a:rPr lang="en-US" sz="2800" dirty="0">
                <a:solidFill>
                  <a:schemeClr val="dk1"/>
                </a:solidFill>
                <a:ea typeface="Calibri"/>
                <a:cs typeface="Calibri"/>
                <a:sym typeface="Calibri"/>
              </a:rPr>
              <a:t> is the use of an internet-enabled device, like a tablet or smartphone, to stream content from a cable or satellite provider.</a:t>
            </a:r>
          </a:p>
          <a:p>
            <a:endParaRPr lang="en-US" dirty="0" smtClean="0">
              <a:solidFill>
                <a:schemeClr val="dk1"/>
              </a:solidFill>
              <a:ea typeface="Calibri"/>
              <a:cs typeface="Calibri"/>
              <a:sym typeface="Calibri"/>
            </a:endParaRPr>
          </a:p>
          <a:p>
            <a:pPr marL="457200" indent="0">
              <a:buNone/>
            </a:pPr>
            <a:endParaRPr lang="en-US" sz="2400" dirty="0" smtClean="0">
              <a:solidFill>
                <a:schemeClr val="dk1"/>
              </a:solidFill>
              <a:ea typeface="Calibri"/>
              <a:cs typeface="Calibri"/>
              <a:sym typeface="Calibri"/>
            </a:endParaRPr>
          </a:p>
        </p:txBody>
      </p:sp>
    </p:spTree>
    <p:extLst>
      <p:ext uri="{BB962C8B-B14F-4D97-AF65-F5344CB8AC3E}">
        <p14:creationId xmlns:p14="http://schemas.microsoft.com/office/powerpoint/2010/main" val="51477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fontScale="90000"/>
          </a:bodyPr>
          <a:lstStyle/>
          <a:p>
            <a:r>
              <a:rPr lang="en-US" dirty="0" smtClean="0">
                <a:sym typeface="Calibri"/>
              </a:rPr>
              <a:t>Types </a:t>
            </a:r>
            <a:r>
              <a:rPr lang="en-US" dirty="0">
                <a:sym typeface="Calibri"/>
              </a:rPr>
              <a:t>of Advertising</a:t>
            </a:r>
            <a:endParaRPr lang="en-IN" dirty="0"/>
          </a:p>
        </p:txBody>
      </p:sp>
      <p:pic>
        <p:nvPicPr>
          <p:cNvPr id="6" name="Picture 403" descr="Text boxes show types of advertising as follows:&#10;Product Advertising&#10;Institutional Advertising: Corporate Advertising, Advocacy Advertising, Public Service Advertisements&#10;Retail and Local Advertising"/>
          <p:cNvPicPr preferRelativeResize="0"/>
          <p:nvPr/>
        </p:nvPicPr>
        <p:blipFill rotWithShape="1">
          <a:blip r:embed="rId3">
            <a:alphaModFix/>
          </a:blip>
          <a:srcRect/>
          <a:stretch/>
        </p:blipFill>
        <p:spPr>
          <a:xfrm>
            <a:off x="987441" y="2027508"/>
            <a:ext cx="7214050" cy="3374487"/>
          </a:xfrm>
          <a:prstGeom prst="rect">
            <a:avLst/>
          </a:prstGeom>
          <a:noFill/>
          <a:ln>
            <a:noFill/>
          </a:ln>
        </p:spPr>
      </p:pic>
    </p:spTree>
    <p:extLst>
      <p:ext uri="{BB962C8B-B14F-4D97-AF65-F5344CB8AC3E}">
        <p14:creationId xmlns:p14="http://schemas.microsoft.com/office/powerpoint/2010/main" val="21150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46628"/>
          </a:xfrm>
        </p:spPr>
        <p:txBody>
          <a:bodyPr>
            <a:normAutofit fontScale="90000"/>
          </a:bodyPr>
          <a:lstStyle/>
          <a:p>
            <a:r>
              <a:rPr lang="en-US" dirty="0">
                <a:sym typeface="Calibri"/>
              </a:rPr>
              <a:t>User-Generated Advertising Content</a:t>
            </a:r>
            <a:endParaRPr lang="en-IN" dirty="0"/>
          </a:p>
        </p:txBody>
      </p:sp>
      <p:sp>
        <p:nvSpPr>
          <p:cNvPr id="4" name="Content Placeholder 2"/>
          <p:cNvSpPr>
            <a:spLocks noGrp="1"/>
          </p:cNvSpPr>
          <p:nvPr>
            <p:ph idx="1"/>
          </p:nvPr>
        </p:nvSpPr>
        <p:spPr>
          <a:xfrm>
            <a:off x="457200" y="1219200"/>
            <a:ext cx="8305800" cy="4343400"/>
          </a:xfrm>
        </p:spPr>
        <p:txBody>
          <a:bodyPr/>
          <a:lstStyle/>
          <a:p>
            <a:pPr lvl="0">
              <a:lnSpc>
                <a:spcPct val="80000"/>
              </a:lnSpc>
              <a:spcBef>
                <a:spcPts val="0"/>
              </a:spcBef>
              <a:buFont typeface="Arial"/>
              <a:buChar char="•"/>
            </a:pPr>
            <a:r>
              <a:rPr lang="en-US" b="1" dirty="0" smtClean="0">
                <a:solidFill>
                  <a:schemeClr val="dk1"/>
                </a:solidFill>
                <a:ea typeface="Calibri"/>
                <a:cs typeface="Calibri"/>
                <a:sym typeface="Calibri"/>
              </a:rPr>
              <a:t>User-Generated </a:t>
            </a:r>
            <a:r>
              <a:rPr lang="en-US" b="1" dirty="0">
                <a:solidFill>
                  <a:schemeClr val="dk1"/>
                </a:solidFill>
                <a:ea typeface="Calibri"/>
                <a:cs typeface="Calibri"/>
                <a:sym typeface="Calibri"/>
              </a:rPr>
              <a:t>C</a:t>
            </a:r>
            <a:r>
              <a:rPr lang="en-US" b="1" dirty="0" smtClean="0">
                <a:solidFill>
                  <a:schemeClr val="dk1"/>
                </a:solidFill>
                <a:ea typeface="Calibri"/>
                <a:cs typeface="Calibri"/>
                <a:sym typeface="Calibri"/>
              </a:rPr>
              <a:t>ontent </a:t>
            </a:r>
            <a:r>
              <a:rPr lang="en-US" b="1" dirty="0">
                <a:solidFill>
                  <a:schemeClr val="dk1"/>
                </a:solidFill>
                <a:ea typeface="Calibri"/>
                <a:cs typeface="Calibri"/>
                <a:sym typeface="Calibri"/>
              </a:rPr>
              <a:t>(UGC) </a:t>
            </a:r>
            <a:r>
              <a:rPr lang="en-US" dirty="0">
                <a:solidFill>
                  <a:schemeClr val="dk1"/>
                </a:solidFill>
                <a:ea typeface="Calibri"/>
                <a:cs typeface="Calibri"/>
                <a:sym typeface="Calibri"/>
              </a:rPr>
              <a:t>includes the millions of product-related comments, reviews, photos, images, and videos posted online by consumers.</a:t>
            </a:r>
          </a:p>
          <a:p>
            <a:pPr marL="571500" lvl="0" indent="-342900">
              <a:lnSpc>
                <a:spcPct val="80000"/>
              </a:lnSpc>
              <a:spcBef>
                <a:spcPts val="1000"/>
              </a:spcBef>
              <a:buFont typeface="Wingdings" panose="05000000000000000000" pitchFamily="2" charset="2"/>
              <a:buChar char="§"/>
            </a:pPr>
            <a:r>
              <a:rPr lang="en-US" sz="2400" dirty="0">
                <a:solidFill>
                  <a:schemeClr val="dk1"/>
                </a:solidFill>
                <a:ea typeface="Calibri"/>
                <a:cs typeface="Calibri"/>
                <a:sym typeface="Calibri"/>
              </a:rPr>
              <a:t>Some marketers encourage consumers to contribute their own DIY ads (e.g., </a:t>
            </a:r>
            <a:r>
              <a:rPr lang="en-US" sz="2400" u="sng" dirty="0">
                <a:solidFill>
                  <a:schemeClr val="hlink"/>
                </a:solidFill>
                <a:ea typeface="Calibri"/>
                <a:cs typeface="Calibri"/>
                <a:sym typeface="Calibri"/>
                <a:hlinkClick r:id="rId3"/>
              </a:rPr>
              <a:t>Dorito’s “Crash the Super Bowl” </a:t>
            </a:r>
            <a:r>
              <a:rPr lang="en-US" sz="2400" dirty="0">
                <a:solidFill>
                  <a:schemeClr val="dk1"/>
                </a:solidFill>
                <a:ea typeface="Calibri"/>
                <a:cs typeface="Calibri"/>
                <a:sym typeface="Calibri"/>
              </a:rPr>
              <a:t>contest).</a:t>
            </a:r>
          </a:p>
          <a:p>
            <a:pPr marL="571500" lvl="0" indent="-342900">
              <a:lnSpc>
                <a:spcPct val="80000"/>
              </a:lnSpc>
              <a:spcBef>
                <a:spcPts val="600"/>
              </a:spcBef>
              <a:buFont typeface="Wingdings" panose="05000000000000000000" pitchFamily="2" charset="2"/>
              <a:buChar char="§"/>
            </a:pPr>
            <a:r>
              <a:rPr lang="en-US" sz="2400" dirty="0">
                <a:solidFill>
                  <a:schemeClr val="dk1"/>
                </a:solidFill>
                <a:ea typeface="Calibri"/>
                <a:cs typeface="Calibri"/>
                <a:sym typeface="Calibri"/>
              </a:rPr>
              <a:t>Crowdsourcing can help select a winning ad or even create one (Ford’s </a:t>
            </a:r>
            <a:r>
              <a:rPr lang="en-US" sz="2400" u="sng" dirty="0">
                <a:solidFill>
                  <a:schemeClr val="hlink"/>
                </a:solidFill>
                <a:ea typeface="Calibri"/>
                <a:cs typeface="Calibri"/>
                <a:sym typeface="Calibri"/>
                <a:hlinkClick r:id="rId4"/>
              </a:rPr>
              <a:t>“Fiesta Movement” </a:t>
            </a:r>
            <a:r>
              <a:rPr lang="en-US" sz="2400" dirty="0">
                <a:solidFill>
                  <a:schemeClr val="dk1"/>
                </a:solidFill>
                <a:ea typeface="Calibri"/>
                <a:cs typeface="Calibri"/>
                <a:sym typeface="Calibri"/>
              </a:rPr>
              <a:t>campaign).</a:t>
            </a:r>
          </a:p>
        </p:txBody>
      </p:sp>
    </p:spTree>
    <p:extLst>
      <p:ext uri="{BB962C8B-B14F-4D97-AF65-F5344CB8AC3E}">
        <p14:creationId xmlns:p14="http://schemas.microsoft.com/office/powerpoint/2010/main" val="162745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46628"/>
          </a:xfrm>
        </p:spPr>
        <p:txBody>
          <a:bodyPr>
            <a:normAutofit fontScale="90000"/>
          </a:bodyPr>
          <a:lstStyle/>
          <a:p>
            <a:r>
              <a:rPr lang="en-US" dirty="0">
                <a:sym typeface="Calibri"/>
              </a:rPr>
              <a:t>Ethical Issues in </a:t>
            </a:r>
            <a:r>
              <a:rPr lang="en-US" dirty="0" smtClean="0">
                <a:sym typeface="Calibri"/>
              </a:rPr>
              <a:t>Advertising</a:t>
            </a:r>
            <a:endParaRPr lang="en-IN" sz="2200" b="0" dirty="0"/>
          </a:p>
        </p:txBody>
      </p:sp>
      <p:sp>
        <p:nvSpPr>
          <p:cNvPr id="4" name="Content Placeholder 2"/>
          <p:cNvSpPr>
            <a:spLocks noGrp="1"/>
          </p:cNvSpPr>
          <p:nvPr>
            <p:ph idx="1"/>
          </p:nvPr>
        </p:nvSpPr>
        <p:spPr>
          <a:xfrm>
            <a:off x="457200" y="997058"/>
            <a:ext cx="8229600" cy="5615552"/>
          </a:xfrm>
        </p:spPr>
        <p:txBody>
          <a:bodyPr>
            <a:normAutofit fontScale="92500" lnSpcReduction="10000"/>
          </a:bodyPr>
          <a:lstStyle/>
          <a:p>
            <a:pPr lvl="0">
              <a:lnSpc>
                <a:spcPct val="90000"/>
              </a:lnSpc>
              <a:spcBef>
                <a:spcPts val="0"/>
              </a:spcBef>
              <a:buFont typeface="Arial"/>
              <a:buChar char="•"/>
            </a:pPr>
            <a:r>
              <a:rPr lang="en-US" dirty="0">
                <a:solidFill>
                  <a:schemeClr val="dk1"/>
                </a:solidFill>
                <a:ea typeface="Calibri"/>
                <a:cs typeface="Calibri"/>
                <a:sym typeface="Calibri"/>
              </a:rPr>
              <a:t>Advertising, more than any other aspect of marketing, has been criticized as unethical</a:t>
            </a:r>
            <a:r>
              <a:rPr lang="en-US" dirty="0" smtClean="0">
                <a:solidFill>
                  <a:schemeClr val="dk1"/>
                </a:solidFill>
                <a:ea typeface="Calibri"/>
                <a:cs typeface="Calibri"/>
                <a:sym typeface="Calibri"/>
              </a:rPr>
              <a:t>.</a:t>
            </a:r>
          </a:p>
          <a:p>
            <a:pPr marL="571501" lvl="0" indent="-342900">
              <a:buFont typeface="Wingdings" panose="05000000000000000000" pitchFamily="2" charset="2"/>
              <a:buChar char="§"/>
            </a:pPr>
            <a:r>
              <a:rPr lang="en-US" sz="2800" dirty="0">
                <a:solidFill>
                  <a:schemeClr val="dk1"/>
                </a:solidFill>
                <a:ea typeface="Calibri"/>
                <a:cs typeface="Calibri"/>
                <a:sym typeface="Calibri"/>
              </a:rPr>
              <a:t>Advertising is manipulative</a:t>
            </a:r>
            <a:r>
              <a:rPr lang="en-US" sz="2800" i="1" dirty="0">
                <a:solidFill>
                  <a:schemeClr val="dk1"/>
                </a:solidFill>
                <a:ea typeface="Calibri"/>
                <a:cs typeface="Calibri"/>
                <a:sym typeface="Calibri"/>
              </a:rPr>
              <a:t>,</a:t>
            </a:r>
          </a:p>
          <a:p>
            <a:pPr marL="571501" lvl="0" indent="-342900">
              <a:buFont typeface="Wingdings" panose="05000000000000000000" pitchFamily="2" charset="2"/>
              <a:buChar char="§"/>
            </a:pPr>
            <a:r>
              <a:rPr lang="en-US" sz="2800" dirty="0">
                <a:solidFill>
                  <a:schemeClr val="dk1"/>
                </a:solidFill>
                <a:ea typeface="Calibri"/>
                <a:cs typeface="Calibri"/>
                <a:sym typeface="Calibri"/>
              </a:rPr>
              <a:t>is deceptive and untruthful</a:t>
            </a:r>
            <a:r>
              <a:rPr lang="en-US" sz="2800" i="1" dirty="0">
                <a:solidFill>
                  <a:schemeClr val="dk1"/>
                </a:solidFill>
                <a:ea typeface="Calibri"/>
                <a:cs typeface="Calibri"/>
                <a:sym typeface="Calibri"/>
              </a:rPr>
              <a:t>,</a:t>
            </a:r>
          </a:p>
          <a:p>
            <a:pPr marL="571501" lvl="0" indent="-342900">
              <a:buFont typeface="Wingdings" panose="05000000000000000000" pitchFamily="2" charset="2"/>
              <a:buChar char="§"/>
            </a:pPr>
            <a:r>
              <a:rPr lang="en-US" sz="2800" dirty="0">
                <a:solidFill>
                  <a:schemeClr val="dk1"/>
                </a:solidFill>
                <a:ea typeface="Calibri"/>
                <a:cs typeface="Calibri"/>
                <a:sym typeface="Calibri"/>
              </a:rPr>
              <a:t>is offensive and in bad taste, and</a:t>
            </a:r>
          </a:p>
          <a:p>
            <a:pPr marL="571501" lvl="0" indent="-342900">
              <a:buFont typeface="Wingdings" panose="05000000000000000000" pitchFamily="2" charset="2"/>
              <a:buChar char="§"/>
            </a:pPr>
            <a:r>
              <a:rPr lang="en-US" sz="2800" dirty="0">
                <a:solidFill>
                  <a:schemeClr val="dk1"/>
                </a:solidFill>
                <a:ea typeface="Calibri"/>
                <a:cs typeface="Calibri"/>
                <a:sym typeface="Calibri"/>
              </a:rPr>
              <a:t>causes people to buy things they don’t really need.</a:t>
            </a:r>
          </a:p>
          <a:p>
            <a:pPr lvl="0">
              <a:lnSpc>
                <a:spcPct val="90000"/>
              </a:lnSpc>
              <a:spcBef>
                <a:spcPts val="0"/>
              </a:spcBef>
              <a:buFont typeface="Arial"/>
              <a:buChar char="•"/>
            </a:pPr>
            <a:endParaRPr lang="en-US" dirty="0" smtClean="0">
              <a:solidFill>
                <a:schemeClr val="dk1"/>
              </a:solidFill>
              <a:ea typeface="Calibri"/>
              <a:cs typeface="Calibri"/>
              <a:sym typeface="Calibri"/>
            </a:endParaRPr>
          </a:p>
          <a:p>
            <a:pPr lvl="0">
              <a:spcBef>
                <a:spcPts val="1700"/>
              </a:spcBef>
              <a:buFont typeface="Arial"/>
              <a:buChar char="•"/>
            </a:pPr>
            <a:r>
              <a:rPr lang="en-US" b="1" dirty="0">
                <a:solidFill>
                  <a:schemeClr val="dk1"/>
                </a:solidFill>
                <a:ea typeface="Calibri"/>
                <a:cs typeface="Calibri"/>
                <a:sym typeface="Calibri"/>
              </a:rPr>
              <a:t>Corrective advertising </a:t>
            </a:r>
            <a:r>
              <a:rPr lang="en-US" dirty="0">
                <a:solidFill>
                  <a:schemeClr val="dk1"/>
                </a:solidFill>
                <a:ea typeface="Calibri"/>
                <a:cs typeface="Calibri"/>
                <a:sym typeface="Calibri"/>
              </a:rPr>
              <a:t>clarifies or qualifies previous deceptive advertising claims.</a:t>
            </a:r>
          </a:p>
          <a:p>
            <a:pPr lvl="0">
              <a:spcBef>
                <a:spcPts val="1700"/>
              </a:spcBef>
              <a:buFont typeface="Arial"/>
              <a:buChar char="•"/>
            </a:pPr>
            <a:r>
              <a:rPr lang="en-US" b="1" dirty="0"/>
              <a:t>Puffery</a:t>
            </a:r>
            <a:r>
              <a:rPr lang="en-US" dirty="0"/>
              <a:t> relates to claims made in advertising of product superiority that cannot be proven true or untrue.</a:t>
            </a:r>
          </a:p>
          <a:p>
            <a:pPr lvl="0">
              <a:spcBef>
                <a:spcPts val="1700"/>
              </a:spcBef>
              <a:buFont typeface="Arial"/>
              <a:buChar char="•"/>
            </a:pPr>
            <a:r>
              <a:rPr lang="en-US" b="1" dirty="0" err="1">
                <a:solidFill>
                  <a:schemeClr val="dk1"/>
                </a:solidFill>
                <a:ea typeface="Calibri"/>
                <a:cs typeface="Calibri"/>
                <a:sym typeface="Calibri"/>
              </a:rPr>
              <a:t>Greenwashing</a:t>
            </a:r>
            <a:r>
              <a:rPr lang="en-US" dirty="0">
                <a:solidFill>
                  <a:schemeClr val="dk1"/>
                </a:solidFill>
                <a:ea typeface="Calibri"/>
                <a:cs typeface="Calibri"/>
                <a:sym typeface="Calibri"/>
              </a:rPr>
              <a:t> is a practice in which companies promote their products as environmentally friendly when in truth the brand provides little ecological benefit.</a:t>
            </a:r>
          </a:p>
          <a:p>
            <a:pPr lvl="0">
              <a:lnSpc>
                <a:spcPct val="90000"/>
              </a:lnSpc>
              <a:spcBef>
                <a:spcPts val="0"/>
              </a:spcBef>
              <a:buFont typeface="Arial"/>
              <a:buChar char="•"/>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87436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smtClean="0">
                <a:ea typeface="Calibri"/>
                <a:cs typeface="Calibri"/>
                <a:sym typeface="Calibri"/>
              </a:rPr>
              <a:t>Steps </a:t>
            </a:r>
            <a:r>
              <a:rPr lang="en-US" dirty="0">
                <a:ea typeface="Calibri"/>
                <a:cs typeface="Calibri"/>
                <a:sym typeface="Calibri"/>
              </a:rPr>
              <a:t>to Develop an Advertising Campaign</a:t>
            </a:r>
            <a:endParaRPr lang="en-IN" sz="2000" dirty="0"/>
          </a:p>
        </p:txBody>
      </p:sp>
      <p:pic>
        <p:nvPicPr>
          <p:cNvPr id="6" name="Picture 446" descr="Text boxes show the following sequence:&#10;Step 1: Understand the Target Audience&#10;Step 2: Establish Message and Budget Objectives&#10;Step 3: Create the Ads&#10;Step 4: Pretest What the Ads Will Say&#10;Step 5: Choose the Media Type(s) and Media Schedule&#10;Step 6: Evaluate the Advertising"/>
          <p:cNvPicPr preferRelativeResize="0"/>
          <p:nvPr/>
        </p:nvPicPr>
        <p:blipFill rotWithShape="1">
          <a:blip r:embed="rId3">
            <a:alphaModFix/>
          </a:blip>
          <a:srcRect/>
          <a:stretch/>
        </p:blipFill>
        <p:spPr>
          <a:xfrm>
            <a:off x="2540358" y="1834933"/>
            <a:ext cx="3870219" cy="4314422"/>
          </a:xfrm>
          <a:prstGeom prst="rect">
            <a:avLst/>
          </a:prstGeom>
          <a:noFill/>
          <a:ln>
            <a:noFill/>
          </a:ln>
        </p:spPr>
      </p:pic>
    </p:spTree>
    <p:extLst>
      <p:ext uri="{BB962C8B-B14F-4D97-AF65-F5344CB8AC3E}">
        <p14:creationId xmlns:p14="http://schemas.microsoft.com/office/powerpoint/2010/main" val="584852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40700"/>
          </a:xfrm>
        </p:spPr>
        <p:txBody>
          <a:bodyPr>
            <a:normAutofit fontScale="90000"/>
          </a:bodyPr>
          <a:lstStyle/>
          <a:p>
            <a:r>
              <a:rPr lang="en-US" sz="3600" dirty="0">
                <a:ea typeface="Calibri"/>
                <a:cs typeface="Calibri"/>
                <a:sym typeface="Calibri"/>
              </a:rPr>
              <a:t>Communication Models </a:t>
            </a:r>
            <a:r>
              <a:rPr lang="en-US" sz="3600" dirty="0" smtClean="0">
                <a:ea typeface="Calibri"/>
                <a:cs typeface="Calibri"/>
                <a:sym typeface="Calibri"/>
              </a:rPr>
              <a:t>in </a:t>
            </a:r>
            <a:r>
              <a:rPr lang="en-US" sz="3600" dirty="0">
                <a:ea typeface="Calibri"/>
                <a:cs typeface="Calibri"/>
                <a:sym typeface="Calibri"/>
              </a:rPr>
              <a:t>a Digital World That </a:t>
            </a:r>
            <a:r>
              <a:rPr lang="en-US" sz="3600" dirty="0" smtClean="0">
                <a:ea typeface="Calibri"/>
                <a:cs typeface="Calibri"/>
                <a:sym typeface="Calibri"/>
              </a:rPr>
              <a:t>is </a:t>
            </a:r>
            <a:r>
              <a:rPr lang="en-US" sz="3600" dirty="0">
                <a:ea typeface="Calibri"/>
                <a:cs typeface="Calibri"/>
                <a:sym typeface="Calibri"/>
              </a:rPr>
              <a:t>“Always On”</a:t>
            </a:r>
            <a:endParaRPr lang="en-IN" sz="3600" dirty="0"/>
          </a:p>
        </p:txBody>
      </p:sp>
      <p:sp>
        <p:nvSpPr>
          <p:cNvPr id="3" name="Content Placeholder 2"/>
          <p:cNvSpPr>
            <a:spLocks noGrp="1"/>
          </p:cNvSpPr>
          <p:nvPr>
            <p:ph idx="1"/>
          </p:nvPr>
        </p:nvSpPr>
        <p:spPr>
          <a:xfrm>
            <a:off x="457200" y="1600200"/>
            <a:ext cx="8305800" cy="4190999"/>
          </a:xfrm>
        </p:spPr>
        <p:txBody>
          <a:bodyPr/>
          <a:lstStyle/>
          <a:p>
            <a:pPr marL="255600" indent="-255600">
              <a:buSzPct val="100000"/>
            </a:pPr>
            <a:r>
              <a:rPr lang="en-US" dirty="0">
                <a:solidFill>
                  <a:schemeClr val="dk1"/>
                </a:solidFill>
                <a:ea typeface="Calibri"/>
                <a:cs typeface="Calibri"/>
                <a:sym typeface="Calibri"/>
              </a:rPr>
              <a:t>Marketing messages can assume many forms with a variety of objectives.</a:t>
            </a:r>
            <a:endParaRPr lang="en-US" dirty="0"/>
          </a:p>
          <a:p>
            <a:pPr marL="741600" indent="-284400">
              <a:spcBef>
                <a:spcPts val="1700"/>
              </a:spcBef>
              <a:buSzPct val="100000"/>
              <a:buFont typeface="Wingdings" panose="05000000000000000000" pitchFamily="2" charset="2"/>
              <a:buChar char="§"/>
            </a:pPr>
            <a:r>
              <a:rPr lang="en-US" sz="2400" dirty="0" smtClean="0">
                <a:solidFill>
                  <a:schemeClr val="dk1"/>
                </a:solidFill>
                <a:ea typeface="Calibri"/>
                <a:cs typeface="Calibri"/>
                <a:sym typeface="Calibri"/>
              </a:rPr>
              <a:t>From </a:t>
            </a:r>
            <a:r>
              <a:rPr lang="en-US" sz="2400" dirty="0">
                <a:solidFill>
                  <a:schemeClr val="dk1"/>
                </a:solidFill>
                <a:ea typeface="Calibri"/>
                <a:cs typeface="Calibri"/>
                <a:sym typeface="Calibri"/>
              </a:rPr>
              <a:t>quirky TV commercials and viral videos to blimps with blinking </a:t>
            </a:r>
            <a:r>
              <a:rPr lang="en-US" sz="2400" dirty="0" smtClean="0">
                <a:solidFill>
                  <a:schemeClr val="dk1"/>
                </a:solidFill>
                <a:ea typeface="Calibri"/>
                <a:cs typeface="Calibri"/>
                <a:sym typeface="Calibri"/>
              </a:rPr>
              <a:t>messages</a:t>
            </a:r>
          </a:p>
          <a:p>
            <a:pPr marL="741600" lvl="0" indent="-2844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Savvy marketers know each element of the marketing mix is a form of communication! </a:t>
            </a:r>
          </a:p>
          <a:p>
            <a:pPr lvl="0">
              <a:spcBef>
                <a:spcPts val="1700"/>
              </a:spcBef>
              <a:buSzPct val="100000"/>
            </a:pPr>
            <a:r>
              <a:rPr lang="en-US" dirty="0">
                <a:solidFill>
                  <a:schemeClr val="dk1"/>
                </a:solidFill>
                <a:ea typeface="Calibri"/>
                <a:cs typeface="Calibri"/>
                <a:sym typeface="Calibri"/>
              </a:rPr>
              <a:t>All marketing communications aim to either inform, remind, persuade, or build relationships</a:t>
            </a:r>
            <a:r>
              <a:rPr lang="en-US" dirty="0" smtClean="0">
                <a:solidFill>
                  <a:schemeClr val="dk1"/>
                </a:solidFill>
                <a:ea typeface="Calibri"/>
                <a:cs typeface="Calibri"/>
                <a:sym typeface="Calibri"/>
              </a:rPr>
              <a:t>.</a:t>
            </a:r>
          </a:p>
        </p:txBody>
      </p:sp>
    </p:spTree>
    <p:extLst>
      <p:ext uri="{BB962C8B-B14F-4D97-AF65-F5344CB8AC3E}">
        <p14:creationId xmlns:p14="http://schemas.microsoft.com/office/powerpoint/2010/main" val="386206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Create </a:t>
            </a:r>
            <a:r>
              <a:rPr lang="en-US" dirty="0"/>
              <a:t>the Ads</a:t>
            </a:r>
          </a:p>
        </p:txBody>
      </p:sp>
      <p:sp>
        <p:nvSpPr>
          <p:cNvPr id="2" name="Content Placeholder 1"/>
          <p:cNvSpPr>
            <a:spLocks noGrp="1"/>
          </p:cNvSpPr>
          <p:nvPr>
            <p:ph idx="1"/>
          </p:nvPr>
        </p:nvSpPr>
        <p:spPr/>
        <p:txBody>
          <a:bodyPr/>
          <a:lstStyle/>
          <a:p>
            <a:pPr>
              <a:buFont typeface="Arial" charset="0"/>
              <a:buChar char="•"/>
            </a:pPr>
            <a:r>
              <a:rPr lang="en-US" b="1" dirty="0" smtClean="0"/>
              <a:t>Creative </a:t>
            </a:r>
            <a:r>
              <a:rPr lang="en-US" b="1" dirty="0"/>
              <a:t>Strategy </a:t>
            </a:r>
            <a:r>
              <a:rPr lang="en-US" dirty="0"/>
              <a:t>is the process that turns a concept into an advertisement</a:t>
            </a:r>
          </a:p>
          <a:p>
            <a:pPr>
              <a:buFont typeface="Arial" charset="0"/>
              <a:buChar char="•"/>
            </a:pPr>
            <a:r>
              <a:rPr lang="en-US" dirty="0" smtClean="0"/>
              <a:t>A </a:t>
            </a:r>
            <a:r>
              <a:rPr lang="en-US" b="1" dirty="0"/>
              <a:t>Creative Brief </a:t>
            </a:r>
            <a:r>
              <a:rPr lang="en-US" dirty="0"/>
              <a:t>is a guideline or blueprint for the marketing communication program that guides the creative </a:t>
            </a:r>
            <a:r>
              <a:rPr lang="en-US" dirty="0" smtClean="0"/>
              <a:t>process</a:t>
            </a:r>
          </a:p>
        </p:txBody>
      </p:sp>
    </p:spTree>
    <p:extLst>
      <p:ext uri="{BB962C8B-B14F-4D97-AF65-F5344CB8AC3E}">
        <p14:creationId xmlns:p14="http://schemas.microsoft.com/office/powerpoint/2010/main" val="58549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Appeals</a:t>
            </a:r>
            <a:endParaRPr lang="en-IN" dirty="0"/>
          </a:p>
        </p:txBody>
      </p:sp>
      <p:sp>
        <p:nvSpPr>
          <p:cNvPr id="3" name="Content Placeholder 2"/>
          <p:cNvSpPr>
            <a:spLocks noGrp="1"/>
          </p:cNvSpPr>
          <p:nvPr>
            <p:ph idx="1"/>
          </p:nvPr>
        </p:nvSpPr>
        <p:spPr/>
        <p:txBody>
          <a:bodyPr/>
          <a:lstStyle/>
          <a:p>
            <a:r>
              <a:rPr lang="en-IN" dirty="0"/>
              <a:t> </a:t>
            </a:r>
            <a:r>
              <a:rPr lang="en-IN" b="1" dirty="0"/>
              <a:t>Informational Appeals </a:t>
            </a:r>
            <a:r>
              <a:rPr lang="en-IN" dirty="0"/>
              <a:t>satisfies consumers’</a:t>
            </a:r>
            <a:br>
              <a:rPr lang="en-IN" dirty="0"/>
            </a:br>
            <a:r>
              <a:rPr lang="en-IN" dirty="0"/>
              <a:t>  practical need for information</a:t>
            </a:r>
          </a:p>
          <a:p>
            <a:r>
              <a:rPr lang="en-IN" dirty="0"/>
              <a:t>  </a:t>
            </a:r>
            <a:r>
              <a:rPr lang="en-IN" b="1" dirty="0"/>
              <a:t>Emotional Appeals </a:t>
            </a:r>
            <a:r>
              <a:rPr lang="en-IN" dirty="0"/>
              <a:t>try to influence emotions</a:t>
            </a:r>
          </a:p>
          <a:p>
            <a:r>
              <a:rPr lang="en-IN" dirty="0"/>
              <a:t>  A </a:t>
            </a:r>
            <a:r>
              <a:rPr lang="en-IN" b="1" dirty="0"/>
              <a:t>Unique Selling Proposition </a:t>
            </a:r>
            <a:r>
              <a:rPr lang="en-IN" dirty="0"/>
              <a:t>focuses on </a:t>
            </a:r>
            <a:br>
              <a:rPr lang="en-IN" dirty="0"/>
            </a:br>
            <a:r>
              <a:rPr lang="en-IN" dirty="0"/>
              <a:t>  clear reason why a product is superior</a:t>
            </a:r>
          </a:p>
          <a:p>
            <a:r>
              <a:rPr lang="en-IN" dirty="0"/>
              <a:t>  </a:t>
            </a:r>
            <a:r>
              <a:rPr lang="en-IN" b="1" dirty="0"/>
              <a:t>Reminder Advertising </a:t>
            </a:r>
            <a:r>
              <a:rPr lang="en-IN" dirty="0"/>
              <a:t>keeps the name of a brand</a:t>
            </a:r>
            <a:br>
              <a:rPr lang="en-IN" dirty="0"/>
            </a:br>
            <a:r>
              <a:rPr lang="en-IN" dirty="0"/>
              <a:t>  in people’s minds</a:t>
            </a:r>
          </a:p>
          <a:p>
            <a:r>
              <a:rPr lang="en-IN" dirty="0"/>
              <a:t>  </a:t>
            </a:r>
            <a:r>
              <a:rPr lang="en-IN" b="1" dirty="0"/>
              <a:t>Teaser or Mystery Ads </a:t>
            </a:r>
            <a:r>
              <a:rPr lang="en-IN" dirty="0"/>
              <a:t>generate curiosity</a:t>
            </a:r>
            <a:endParaRPr lang="en-US" dirty="0"/>
          </a:p>
        </p:txBody>
      </p:sp>
    </p:spTree>
    <p:extLst>
      <p:ext uri="{BB962C8B-B14F-4D97-AF65-F5344CB8AC3E}">
        <p14:creationId xmlns:p14="http://schemas.microsoft.com/office/powerpoint/2010/main" val="3226893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46628"/>
          </a:xfrm>
        </p:spPr>
        <p:txBody>
          <a:bodyPr>
            <a:normAutofit fontScale="90000"/>
          </a:bodyPr>
          <a:lstStyle/>
          <a:p>
            <a:r>
              <a:rPr lang="en-US" dirty="0">
                <a:sym typeface="Calibri"/>
              </a:rPr>
              <a:t>Advertising Execution Format</a:t>
            </a:r>
            <a:endParaRPr lang="en-IN" dirty="0"/>
          </a:p>
        </p:txBody>
      </p:sp>
      <p:sp>
        <p:nvSpPr>
          <p:cNvPr id="4" name="Content Placeholder 2"/>
          <p:cNvSpPr>
            <a:spLocks noGrp="1"/>
          </p:cNvSpPr>
          <p:nvPr>
            <p:ph idx="1"/>
          </p:nvPr>
        </p:nvSpPr>
        <p:spPr>
          <a:xfrm>
            <a:off x="457200" y="1219200"/>
            <a:ext cx="8305800" cy="4191000"/>
          </a:xfrm>
        </p:spPr>
        <p:txBody>
          <a:bodyPr/>
          <a:lstStyle/>
          <a:p>
            <a:pPr lvl="0">
              <a:lnSpc>
                <a:spcPct val="80000"/>
              </a:lnSpc>
              <a:spcBef>
                <a:spcPts val="0"/>
              </a:spcBef>
              <a:buSzPct val="101156"/>
              <a:buFont typeface="Arial"/>
              <a:buChar char="•"/>
            </a:pPr>
            <a:r>
              <a:rPr lang="en-US" b="1" dirty="0">
                <a:solidFill>
                  <a:schemeClr val="dk1"/>
                </a:solidFill>
                <a:ea typeface="Calibri"/>
                <a:cs typeface="Calibri"/>
                <a:sym typeface="Calibri"/>
              </a:rPr>
              <a:t>Execution format </a:t>
            </a:r>
            <a:r>
              <a:rPr lang="en-US" dirty="0">
                <a:solidFill>
                  <a:schemeClr val="dk1"/>
                </a:solidFill>
                <a:ea typeface="Calibri"/>
                <a:cs typeface="Calibri"/>
                <a:sym typeface="Calibri"/>
              </a:rPr>
              <a:t>describes the basic structure of the message. Common formats include:</a:t>
            </a:r>
          </a:p>
          <a:p>
            <a:pPr marL="571500" lvl="0" indent="-342900">
              <a:lnSpc>
                <a:spcPct val="80000"/>
              </a:lnSpc>
              <a:spcBef>
                <a:spcPts val="1000"/>
              </a:spcBef>
              <a:buSzPct val="99107"/>
              <a:buFont typeface="Wingdings" panose="05000000000000000000" pitchFamily="2" charset="2"/>
              <a:buChar char="§"/>
            </a:pPr>
            <a:r>
              <a:rPr lang="en-US" sz="2400" dirty="0">
                <a:solidFill>
                  <a:schemeClr val="dk1"/>
                </a:solidFill>
                <a:ea typeface="Calibri"/>
                <a:cs typeface="Calibri"/>
                <a:sym typeface="Calibri"/>
              </a:rPr>
              <a:t>Comparison</a:t>
            </a:r>
          </a:p>
          <a:p>
            <a:pPr marL="571500" lvl="0" indent="-342900">
              <a:lnSpc>
                <a:spcPct val="80000"/>
              </a:lnSpc>
              <a:spcBef>
                <a:spcPts val="1000"/>
              </a:spcBef>
              <a:buSzPct val="99107"/>
              <a:buFont typeface="Wingdings" panose="05000000000000000000" pitchFamily="2" charset="2"/>
              <a:buChar char="§"/>
            </a:pPr>
            <a:r>
              <a:rPr lang="en-US" sz="2400" dirty="0">
                <a:solidFill>
                  <a:schemeClr val="dk1"/>
                </a:solidFill>
                <a:ea typeface="Calibri"/>
                <a:cs typeface="Calibri"/>
                <a:sym typeface="Calibri"/>
              </a:rPr>
              <a:t>Demonstration</a:t>
            </a:r>
          </a:p>
          <a:p>
            <a:pPr marL="571500" lvl="0" indent="-342900">
              <a:lnSpc>
                <a:spcPct val="80000"/>
              </a:lnSpc>
              <a:spcBef>
                <a:spcPts val="1000"/>
              </a:spcBef>
              <a:buSzPct val="99107"/>
              <a:buFont typeface="Wingdings" panose="05000000000000000000" pitchFamily="2" charset="2"/>
              <a:buChar char="§"/>
            </a:pPr>
            <a:r>
              <a:rPr lang="en-US" sz="2400" dirty="0">
                <a:solidFill>
                  <a:schemeClr val="dk1"/>
                </a:solidFill>
                <a:ea typeface="Calibri"/>
                <a:cs typeface="Calibri"/>
                <a:sym typeface="Calibri"/>
              </a:rPr>
              <a:t>Brand Storytelling</a:t>
            </a:r>
          </a:p>
          <a:p>
            <a:pPr marL="571500" lvl="0" indent="-342900">
              <a:lnSpc>
                <a:spcPct val="80000"/>
              </a:lnSpc>
              <a:spcBef>
                <a:spcPts val="1000"/>
              </a:spcBef>
              <a:buSzPct val="99107"/>
              <a:buFont typeface="Wingdings" panose="05000000000000000000" pitchFamily="2" charset="2"/>
              <a:buChar char="§"/>
            </a:pPr>
            <a:r>
              <a:rPr lang="en-US" sz="2400" dirty="0">
                <a:solidFill>
                  <a:schemeClr val="dk1"/>
                </a:solidFill>
                <a:ea typeface="Calibri"/>
                <a:cs typeface="Calibri"/>
                <a:sym typeface="Calibri"/>
              </a:rPr>
              <a:t>Testimonial </a:t>
            </a:r>
          </a:p>
          <a:p>
            <a:pPr marL="571500" lvl="0" indent="-342900">
              <a:lnSpc>
                <a:spcPct val="80000"/>
              </a:lnSpc>
              <a:spcBef>
                <a:spcPts val="1000"/>
              </a:spcBef>
              <a:buSzPct val="99107"/>
              <a:buFont typeface="Wingdings" panose="05000000000000000000" pitchFamily="2" charset="2"/>
              <a:buChar char="§"/>
            </a:pPr>
            <a:r>
              <a:rPr lang="en-US" sz="2400" dirty="0">
                <a:solidFill>
                  <a:schemeClr val="dk1"/>
                </a:solidFill>
                <a:ea typeface="Calibri"/>
                <a:cs typeface="Calibri"/>
                <a:sym typeface="Calibri"/>
              </a:rPr>
              <a:t>Slice of Life</a:t>
            </a:r>
          </a:p>
          <a:p>
            <a:pPr marL="571500" lvl="0" indent="-342900">
              <a:lnSpc>
                <a:spcPct val="80000"/>
              </a:lnSpc>
              <a:spcBef>
                <a:spcPts val="1000"/>
              </a:spcBef>
              <a:buSzPct val="99107"/>
              <a:buFont typeface="Wingdings" panose="05000000000000000000" pitchFamily="2" charset="2"/>
              <a:buChar char="§"/>
            </a:pPr>
            <a:r>
              <a:rPr lang="en-US" sz="2400" dirty="0">
                <a:solidFill>
                  <a:schemeClr val="dk1"/>
                </a:solidFill>
                <a:ea typeface="Calibri"/>
                <a:cs typeface="Calibri"/>
                <a:sym typeface="Calibri"/>
              </a:rPr>
              <a:t>Lifestyle</a:t>
            </a:r>
          </a:p>
        </p:txBody>
      </p:sp>
    </p:spTree>
    <p:extLst>
      <p:ext uri="{BB962C8B-B14F-4D97-AF65-F5344CB8AC3E}">
        <p14:creationId xmlns:p14="http://schemas.microsoft.com/office/powerpoint/2010/main" val="3273055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38501" cy="609600"/>
          </a:xfrm>
        </p:spPr>
        <p:txBody>
          <a:bodyPr/>
          <a:lstStyle/>
          <a:p>
            <a:r>
              <a:rPr lang="en-US" dirty="0">
                <a:sym typeface="Calibri"/>
              </a:rPr>
              <a:t>Tonality</a:t>
            </a:r>
            <a:endParaRPr lang="en-IN" dirty="0"/>
          </a:p>
        </p:txBody>
      </p:sp>
      <p:sp>
        <p:nvSpPr>
          <p:cNvPr id="4" name="Content Placeholder 2"/>
          <p:cNvSpPr>
            <a:spLocks noGrp="1"/>
          </p:cNvSpPr>
          <p:nvPr>
            <p:ph idx="1"/>
          </p:nvPr>
        </p:nvSpPr>
        <p:spPr>
          <a:xfrm>
            <a:off x="457200" y="1447800"/>
            <a:ext cx="3962400" cy="4419600"/>
          </a:xfrm>
        </p:spPr>
        <p:txBody>
          <a:bodyPr/>
          <a:lstStyle/>
          <a:p>
            <a:pPr lvl="0">
              <a:lnSpc>
                <a:spcPct val="90000"/>
              </a:lnSpc>
              <a:spcBef>
                <a:spcPts val="0"/>
              </a:spcBef>
              <a:buFont typeface="Arial"/>
              <a:buChar char="•"/>
            </a:pPr>
            <a:r>
              <a:rPr lang="en-US" b="1" dirty="0">
                <a:solidFill>
                  <a:schemeClr val="dk1"/>
                </a:solidFill>
                <a:ea typeface="Calibri"/>
                <a:cs typeface="Calibri"/>
                <a:sym typeface="Calibri"/>
              </a:rPr>
              <a:t>Tonality </a:t>
            </a:r>
            <a:r>
              <a:rPr lang="en-US" dirty="0">
                <a:solidFill>
                  <a:schemeClr val="dk1"/>
                </a:solidFill>
                <a:ea typeface="Calibri"/>
                <a:cs typeface="Calibri"/>
                <a:sym typeface="Calibri"/>
              </a:rPr>
              <a:t>refers to the mood or attitude the message conveys:</a:t>
            </a:r>
          </a:p>
          <a:p>
            <a:pPr marL="622300" lvl="0" indent="-342900">
              <a:lnSpc>
                <a:spcPct val="90000"/>
              </a:lnSpc>
              <a:spcBef>
                <a:spcPts val="1000"/>
              </a:spcBef>
              <a:buFont typeface="Wingdings" panose="05000000000000000000" pitchFamily="2" charset="2"/>
              <a:buChar char="§"/>
            </a:pPr>
            <a:r>
              <a:rPr lang="en-US" sz="2400" dirty="0">
                <a:solidFill>
                  <a:schemeClr val="dk1"/>
                </a:solidFill>
                <a:ea typeface="Calibri"/>
                <a:cs typeface="Calibri"/>
                <a:sym typeface="Calibri"/>
              </a:rPr>
              <a:t>Straightforward</a:t>
            </a:r>
          </a:p>
          <a:p>
            <a:pPr marL="622300" lvl="0" indent="-342900">
              <a:lnSpc>
                <a:spcPct val="90000"/>
              </a:lnSpc>
              <a:spcBef>
                <a:spcPts val="1000"/>
              </a:spcBef>
              <a:buFont typeface="Wingdings" panose="05000000000000000000" pitchFamily="2" charset="2"/>
              <a:buChar char="§"/>
            </a:pPr>
            <a:r>
              <a:rPr lang="en-US" sz="2400" dirty="0">
                <a:solidFill>
                  <a:schemeClr val="dk1"/>
                </a:solidFill>
                <a:ea typeface="Calibri"/>
                <a:cs typeface="Calibri"/>
                <a:sym typeface="Calibri"/>
              </a:rPr>
              <a:t>Humor</a:t>
            </a:r>
          </a:p>
          <a:p>
            <a:pPr marL="622300" lvl="0" indent="-342900">
              <a:lnSpc>
                <a:spcPct val="90000"/>
              </a:lnSpc>
              <a:spcBef>
                <a:spcPts val="1000"/>
              </a:spcBef>
              <a:buFont typeface="Wingdings" panose="05000000000000000000" pitchFamily="2" charset="2"/>
              <a:buChar char="§"/>
            </a:pPr>
            <a:r>
              <a:rPr lang="en-US" sz="2400" dirty="0">
                <a:solidFill>
                  <a:schemeClr val="dk1"/>
                </a:solidFill>
                <a:ea typeface="Calibri"/>
                <a:cs typeface="Calibri"/>
                <a:sym typeface="Calibri"/>
              </a:rPr>
              <a:t>Dramatic</a:t>
            </a:r>
          </a:p>
          <a:p>
            <a:pPr marL="622300" lvl="0" indent="-342900">
              <a:lnSpc>
                <a:spcPct val="90000"/>
              </a:lnSpc>
              <a:spcBef>
                <a:spcPts val="1000"/>
              </a:spcBef>
              <a:buFont typeface="Wingdings" panose="05000000000000000000" pitchFamily="2" charset="2"/>
              <a:buChar char="§"/>
            </a:pPr>
            <a:r>
              <a:rPr lang="en-US" sz="2400" dirty="0">
                <a:solidFill>
                  <a:schemeClr val="dk1"/>
                </a:solidFill>
                <a:ea typeface="Calibri"/>
                <a:cs typeface="Calibri"/>
                <a:sym typeface="Calibri"/>
              </a:rPr>
              <a:t>Romantic/Sexy</a:t>
            </a:r>
          </a:p>
          <a:p>
            <a:pPr marL="622300" lvl="0" indent="-342900">
              <a:lnSpc>
                <a:spcPct val="90000"/>
              </a:lnSpc>
              <a:spcBef>
                <a:spcPts val="1000"/>
              </a:spcBef>
              <a:buFont typeface="Wingdings" panose="05000000000000000000" pitchFamily="2" charset="2"/>
              <a:buChar char="§"/>
            </a:pPr>
            <a:r>
              <a:rPr lang="en-US" sz="2400" dirty="0">
                <a:solidFill>
                  <a:schemeClr val="dk1"/>
                </a:solidFill>
                <a:ea typeface="Calibri"/>
                <a:cs typeface="Calibri"/>
                <a:sym typeface="Calibri"/>
              </a:rPr>
              <a:t>Fear appeal </a:t>
            </a:r>
            <a:r>
              <a:rPr lang="en-US" sz="2400" dirty="0" smtClean="0">
                <a:solidFill>
                  <a:schemeClr val="dk1"/>
                </a:solidFill>
                <a:ea typeface="Calibri"/>
                <a:cs typeface="Calibri"/>
                <a:sym typeface="Calibri"/>
              </a:rPr>
              <a:t>ads</a:t>
            </a:r>
            <a:endParaRPr lang="en-US" sz="2400" dirty="0">
              <a:solidFill>
                <a:schemeClr val="dk1"/>
              </a:solidFill>
              <a:ea typeface="Calibri"/>
              <a:cs typeface="Calibri"/>
              <a:sym typeface="Calibri"/>
            </a:endParaRPr>
          </a:p>
        </p:txBody>
      </p:sp>
      <p:pic>
        <p:nvPicPr>
          <p:cNvPr id="5" name="Picture 467" descr="A print ad for Fresh Step cat litter shows a photo-illustration of a cat sitting upright on a sofa in a human pose, its back legs crossed and with one paw covering its mouth. Copy states, “It’s hard to find your litter box if you can hardly smell it.”"/>
          <p:cNvPicPr preferRelativeResize="0"/>
          <p:nvPr/>
        </p:nvPicPr>
        <p:blipFill rotWithShape="1">
          <a:blip r:embed="rId3">
            <a:alphaModFix/>
          </a:blip>
          <a:srcRect r="4112"/>
          <a:stretch/>
        </p:blipFill>
        <p:spPr>
          <a:xfrm>
            <a:off x="5136619" y="1847312"/>
            <a:ext cx="3029186" cy="3585186"/>
          </a:xfrm>
          <a:prstGeom prst="rect">
            <a:avLst/>
          </a:prstGeom>
          <a:noFill/>
          <a:ln>
            <a:noFill/>
          </a:ln>
        </p:spPr>
      </p:pic>
    </p:spTree>
    <p:extLst>
      <p:ext uri="{BB962C8B-B14F-4D97-AF65-F5344CB8AC3E}">
        <p14:creationId xmlns:p14="http://schemas.microsoft.com/office/powerpoint/2010/main" val="1668030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38501" cy="609600"/>
          </a:xfrm>
        </p:spPr>
        <p:txBody>
          <a:bodyPr/>
          <a:lstStyle/>
          <a:p>
            <a:r>
              <a:rPr lang="en-US" dirty="0">
                <a:sym typeface="Calibri"/>
              </a:rPr>
              <a:t>Pretest What the Ads Will Say</a:t>
            </a:r>
            <a:endParaRPr lang="en-IN" dirty="0"/>
          </a:p>
        </p:txBody>
      </p:sp>
      <p:sp>
        <p:nvSpPr>
          <p:cNvPr id="4" name="Content Placeholder 2"/>
          <p:cNvSpPr>
            <a:spLocks noGrp="1"/>
          </p:cNvSpPr>
          <p:nvPr>
            <p:ph idx="1"/>
          </p:nvPr>
        </p:nvSpPr>
        <p:spPr>
          <a:xfrm>
            <a:off x="457200" y="1447800"/>
            <a:ext cx="8153400" cy="4419600"/>
          </a:xfrm>
        </p:spPr>
        <p:txBody>
          <a:bodyPr/>
          <a:lstStyle/>
          <a:p>
            <a:pPr marL="171450" lvl="0" indent="-171450">
              <a:lnSpc>
                <a:spcPct val="90000"/>
              </a:lnSpc>
              <a:spcBef>
                <a:spcPts val="0"/>
              </a:spcBef>
              <a:buFont typeface="Arial"/>
              <a:buChar char="•"/>
            </a:pPr>
            <a:r>
              <a:rPr lang="en-US" dirty="0">
                <a:solidFill>
                  <a:schemeClr val="dk1"/>
                </a:solidFill>
                <a:ea typeface="Calibri"/>
                <a:cs typeface="Calibri"/>
                <a:sym typeface="Calibri"/>
              </a:rPr>
              <a:t>Advertisers try to minimize mistakes by getting reactions to ad messages before they actually place them</a:t>
            </a:r>
          </a:p>
          <a:p>
            <a:pPr marL="171450" lvl="0" indent="-171450">
              <a:lnSpc>
                <a:spcPct val="90000"/>
              </a:lnSpc>
              <a:spcBef>
                <a:spcPts val="1000"/>
              </a:spcBef>
              <a:buFont typeface="Arial"/>
              <a:buChar char="•"/>
            </a:pPr>
            <a:r>
              <a:rPr lang="en-US" dirty="0">
                <a:solidFill>
                  <a:schemeClr val="dk1"/>
                </a:solidFill>
                <a:ea typeface="Calibri"/>
                <a:cs typeface="Calibri"/>
                <a:sym typeface="Calibri"/>
              </a:rPr>
              <a:t> Data from pretesting research may come from either quantitative (e.g., surveys) or qualitative (e.g., focus groups) </a:t>
            </a:r>
            <a:r>
              <a:rPr lang="en-US" dirty="0" smtClean="0">
                <a:solidFill>
                  <a:schemeClr val="dk1"/>
                </a:solidFill>
                <a:ea typeface="Calibri"/>
                <a:cs typeface="Calibri"/>
                <a:sym typeface="Calibri"/>
              </a:rPr>
              <a:t>sources</a:t>
            </a: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68572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066800"/>
          </a:xfrm>
        </p:spPr>
        <p:txBody>
          <a:bodyPr/>
          <a:lstStyle/>
          <a:p>
            <a:r>
              <a:rPr lang="en-US" dirty="0">
                <a:ea typeface="Calibri"/>
                <a:cs typeface="Calibri"/>
                <a:sym typeface="Calibri"/>
              </a:rPr>
              <a:t>Where to Say </a:t>
            </a:r>
            <a:r>
              <a:rPr lang="en-US" dirty="0" smtClean="0">
                <a:ea typeface="Calibri"/>
                <a:cs typeface="Calibri"/>
                <a:sym typeface="Calibri"/>
              </a:rPr>
              <a:t>It: Traditional </a:t>
            </a:r>
            <a:r>
              <a:rPr lang="en-US" dirty="0">
                <a:ea typeface="Calibri"/>
                <a:cs typeface="Calibri"/>
                <a:sym typeface="Calibri"/>
              </a:rPr>
              <a:t>Mass Media</a:t>
            </a:r>
            <a:endParaRPr lang="en-IN" dirty="0"/>
          </a:p>
        </p:txBody>
      </p:sp>
      <p:sp>
        <p:nvSpPr>
          <p:cNvPr id="4" name="Content Placeholder 2"/>
          <p:cNvSpPr>
            <a:spLocks noGrp="1"/>
          </p:cNvSpPr>
          <p:nvPr>
            <p:ph idx="1"/>
          </p:nvPr>
        </p:nvSpPr>
        <p:spPr>
          <a:xfrm>
            <a:off x="457200" y="1676400"/>
            <a:ext cx="8153400" cy="4191000"/>
          </a:xfrm>
        </p:spPr>
        <p:txBody>
          <a:bodyPr/>
          <a:lstStyle/>
          <a:p>
            <a:pPr marL="171450" indent="-171450">
              <a:lnSpc>
                <a:spcPct val="90000"/>
              </a:lnSpc>
              <a:buFont typeface="Arial"/>
              <a:buChar char="•"/>
            </a:pPr>
            <a:r>
              <a:rPr lang="en-US" dirty="0">
                <a:solidFill>
                  <a:schemeClr val="dk1"/>
                </a:solidFill>
                <a:ea typeface="Calibri"/>
                <a:cs typeface="Calibri"/>
                <a:sym typeface="Calibri"/>
              </a:rPr>
              <a:t> </a:t>
            </a:r>
            <a:r>
              <a:rPr lang="en-US" b="1" dirty="0">
                <a:solidFill>
                  <a:schemeClr val="dk1"/>
                </a:solidFill>
                <a:ea typeface="Calibri"/>
                <a:cs typeface="Calibri"/>
                <a:sym typeface="Calibri"/>
              </a:rPr>
              <a:t>TV</a:t>
            </a:r>
            <a:r>
              <a:rPr lang="en-US" dirty="0">
                <a:solidFill>
                  <a:schemeClr val="dk1"/>
                </a:solidFill>
                <a:ea typeface="Calibri"/>
                <a:cs typeface="Calibri"/>
                <a:sym typeface="Calibri"/>
              </a:rPr>
              <a:t> is often the medium of choice, but is expensive</a:t>
            </a:r>
          </a:p>
          <a:p>
            <a:pPr marL="171450" indent="-171450">
              <a:lnSpc>
                <a:spcPct val="90000"/>
              </a:lnSpc>
              <a:buFont typeface="Arial"/>
              <a:buChar char="•"/>
            </a:pPr>
            <a:r>
              <a:rPr lang="en-US" dirty="0">
                <a:solidFill>
                  <a:schemeClr val="dk1"/>
                </a:solidFill>
                <a:ea typeface="Calibri"/>
                <a:cs typeface="Calibri"/>
                <a:sym typeface="Calibri"/>
              </a:rPr>
              <a:t> </a:t>
            </a:r>
            <a:r>
              <a:rPr lang="en-US" b="1" dirty="0">
                <a:solidFill>
                  <a:schemeClr val="dk1"/>
                </a:solidFill>
                <a:ea typeface="Calibri"/>
                <a:cs typeface="Calibri"/>
                <a:sym typeface="Calibri"/>
              </a:rPr>
              <a:t>Radio</a:t>
            </a:r>
            <a:r>
              <a:rPr lang="en-US" dirty="0">
                <a:solidFill>
                  <a:schemeClr val="dk1"/>
                </a:solidFill>
                <a:ea typeface="Calibri"/>
                <a:cs typeface="Calibri"/>
                <a:sym typeface="Calibri"/>
              </a:rPr>
              <a:t> is flexible but is declining in use</a:t>
            </a:r>
          </a:p>
          <a:p>
            <a:pPr marL="171450" indent="-171450">
              <a:lnSpc>
                <a:spcPct val="90000"/>
              </a:lnSpc>
              <a:buFont typeface="Arial"/>
              <a:buChar char="•"/>
            </a:pPr>
            <a:r>
              <a:rPr lang="en-US" dirty="0">
                <a:solidFill>
                  <a:schemeClr val="dk1"/>
                </a:solidFill>
                <a:ea typeface="Calibri"/>
                <a:cs typeface="Calibri"/>
                <a:sym typeface="Calibri"/>
              </a:rPr>
              <a:t> </a:t>
            </a:r>
            <a:r>
              <a:rPr lang="en-US" b="1" dirty="0">
                <a:solidFill>
                  <a:schemeClr val="dk1"/>
                </a:solidFill>
                <a:ea typeface="Calibri"/>
                <a:cs typeface="Calibri"/>
                <a:sym typeface="Calibri"/>
              </a:rPr>
              <a:t>Newspapers</a:t>
            </a:r>
            <a:r>
              <a:rPr lang="en-US" dirty="0">
                <a:solidFill>
                  <a:schemeClr val="dk1"/>
                </a:solidFill>
                <a:ea typeface="Calibri"/>
                <a:cs typeface="Calibri"/>
                <a:sym typeface="Calibri"/>
              </a:rPr>
              <a:t> are excellent for local ads</a:t>
            </a:r>
          </a:p>
          <a:p>
            <a:pPr marL="171450" indent="-171450">
              <a:lnSpc>
                <a:spcPct val="90000"/>
              </a:lnSpc>
              <a:buFont typeface="Arial"/>
              <a:buChar char="•"/>
            </a:pPr>
            <a:r>
              <a:rPr lang="en-US" dirty="0">
                <a:solidFill>
                  <a:schemeClr val="dk1"/>
                </a:solidFill>
                <a:ea typeface="Calibri"/>
                <a:cs typeface="Calibri"/>
                <a:sym typeface="Calibri"/>
              </a:rPr>
              <a:t> </a:t>
            </a:r>
            <a:r>
              <a:rPr lang="en-US" b="1" dirty="0">
                <a:solidFill>
                  <a:schemeClr val="dk1"/>
                </a:solidFill>
                <a:ea typeface="Calibri"/>
                <a:cs typeface="Calibri"/>
                <a:sym typeface="Calibri"/>
              </a:rPr>
              <a:t>Magazines</a:t>
            </a:r>
            <a:r>
              <a:rPr lang="en-US" dirty="0">
                <a:solidFill>
                  <a:schemeClr val="dk1"/>
                </a:solidFill>
                <a:ea typeface="Calibri"/>
                <a:cs typeface="Calibri"/>
                <a:sym typeface="Calibri"/>
              </a:rPr>
              <a:t> are varied in scope and can target local markets with selective </a:t>
            </a:r>
            <a:r>
              <a:rPr lang="en-US" dirty="0" smtClean="0">
                <a:solidFill>
                  <a:schemeClr val="dk1"/>
                </a:solidFill>
                <a:ea typeface="Calibri"/>
                <a:cs typeface="Calibri"/>
                <a:sym typeface="Calibri"/>
              </a:rPr>
              <a:t>binding</a:t>
            </a: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990231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066800"/>
          </a:xfrm>
        </p:spPr>
        <p:txBody>
          <a:bodyPr/>
          <a:lstStyle/>
          <a:p>
            <a:r>
              <a:rPr lang="en-US" dirty="0">
                <a:sym typeface="Calibri"/>
              </a:rPr>
              <a:t>Where to Say </a:t>
            </a:r>
            <a:r>
              <a:rPr lang="en-US" dirty="0" smtClean="0">
                <a:sym typeface="Calibri"/>
              </a:rPr>
              <a:t>It: Branded </a:t>
            </a:r>
            <a:r>
              <a:rPr lang="en-US" dirty="0">
                <a:sym typeface="Calibri"/>
              </a:rPr>
              <a:t>Entertainment</a:t>
            </a:r>
            <a:endParaRPr lang="en-IN" dirty="0"/>
          </a:p>
        </p:txBody>
      </p:sp>
      <p:sp>
        <p:nvSpPr>
          <p:cNvPr id="4" name="Content Placeholder 2"/>
          <p:cNvSpPr>
            <a:spLocks noGrp="1"/>
          </p:cNvSpPr>
          <p:nvPr>
            <p:ph idx="1"/>
          </p:nvPr>
        </p:nvSpPr>
        <p:spPr>
          <a:xfrm>
            <a:off x="457200" y="1676400"/>
            <a:ext cx="8153400" cy="4191000"/>
          </a:xfrm>
        </p:spPr>
        <p:txBody>
          <a:bodyPr/>
          <a:lstStyle/>
          <a:p>
            <a:pPr lvl="0">
              <a:lnSpc>
                <a:spcPct val="90000"/>
              </a:lnSpc>
              <a:spcBef>
                <a:spcPts val="0"/>
              </a:spcBef>
              <a:buFont typeface="Arial"/>
              <a:buChar char="•"/>
            </a:pPr>
            <a:r>
              <a:rPr lang="en-US" b="1" dirty="0" err="1">
                <a:solidFill>
                  <a:schemeClr val="dk1"/>
                </a:solidFill>
                <a:ea typeface="Calibri"/>
                <a:cs typeface="Calibri"/>
                <a:sym typeface="Calibri"/>
              </a:rPr>
              <a:t>Advergaming</a:t>
            </a:r>
            <a:r>
              <a:rPr lang="en-US" b="1" dirty="0">
                <a:solidFill>
                  <a:schemeClr val="dk1"/>
                </a:solidFill>
                <a:ea typeface="Calibri"/>
                <a:cs typeface="Calibri"/>
                <a:sym typeface="Calibri"/>
              </a:rPr>
              <a:t> </a:t>
            </a:r>
            <a:r>
              <a:rPr lang="en-US" dirty="0">
                <a:solidFill>
                  <a:schemeClr val="dk1"/>
                </a:solidFill>
                <a:ea typeface="Calibri"/>
                <a:cs typeface="Calibri"/>
                <a:sym typeface="Calibri"/>
              </a:rPr>
              <a:t>is brand placements in video games</a:t>
            </a:r>
          </a:p>
          <a:p>
            <a:pPr lvl="0">
              <a:lnSpc>
                <a:spcPct val="90000"/>
              </a:lnSpc>
              <a:spcBef>
                <a:spcPts val="1000"/>
              </a:spcBef>
              <a:buFont typeface="Arial"/>
              <a:buChar char="•"/>
            </a:pPr>
            <a:r>
              <a:rPr lang="en-US" b="1" dirty="0">
                <a:solidFill>
                  <a:schemeClr val="dk1"/>
                </a:solidFill>
                <a:ea typeface="Calibri"/>
                <a:cs typeface="Calibri"/>
                <a:sym typeface="Calibri"/>
              </a:rPr>
              <a:t>Native advertising </a:t>
            </a:r>
            <a:r>
              <a:rPr lang="en-US" dirty="0">
                <a:solidFill>
                  <a:schemeClr val="dk1"/>
                </a:solidFill>
                <a:ea typeface="Calibri"/>
                <a:cs typeface="Calibri"/>
                <a:sym typeface="Calibri"/>
              </a:rPr>
              <a:t>is an execution strategy that mimics the content of the website where the message </a:t>
            </a:r>
            <a:r>
              <a:rPr lang="en-US" dirty="0" smtClean="0">
                <a:solidFill>
                  <a:schemeClr val="dk1"/>
                </a:solidFill>
                <a:ea typeface="Calibri"/>
                <a:cs typeface="Calibri"/>
                <a:sym typeface="Calibri"/>
              </a:rPr>
              <a:t>appears</a:t>
            </a: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118568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533400"/>
          </a:xfrm>
        </p:spPr>
        <p:txBody>
          <a:bodyPr>
            <a:normAutofit fontScale="90000"/>
          </a:bodyPr>
          <a:lstStyle/>
          <a:p>
            <a:r>
              <a:rPr lang="en-US" dirty="0">
                <a:sym typeface="Calibri"/>
              </a:rPr>
              <a:t>Where to Say It: </a:t>
            </a:r>
            <a:r>
              <a:rPr lang="en-US" dirty="0" smtClean="0">
                <a:sym typeface="Calibri"/>
              </a:rPr>
              <a:t>Support </a:t>
            </a:r>
            <a:r>
              <a:rPr lang="en-US" dirty="0">
                <a:sym typeface="Calibri"/>
              </a:rPr>
              <a:t>Media</a:t>
            </a:r>
            <a:endParaRPr lang="en-IN" dirty="0"/>
          </a:p>
        </p:txBody>
      </p:sp>
      <p:sp>
        <p:nvSpPr>
          <p:cNvPr id="4" name="Content Placeholder 2"/>
          <p:cNvSpPr>
            <a:spLocks noGrp="1"/>
          </p:cNvSpPr>
          <p:nvPr>
            <p:ph idx="1"/>
          </p:nvPr>
        </p:nvSpPr>
        <p:spPr>
          <a:xfrm>
            <a:off x="457200" y="1295400"/>
            <a:ext cx="8153400" cy="4191000"/>
          </a:xfrm>
        </p:spPr>
        <p:txBody>
          <a:bodyPr/>
          <a:lstStyle/>
          <a:p>
            <a:pPr lvl="0">
              <a:lnSpc>
                <a:spcPct val="90000"/>
              </a:lnSpc>
              <a:spcBef>
                <a:spcPts val="0"/>
              </a:spcBef>
              <a:buFont typeface="Arial"/>
              <a:buChar char="•"/>
            </a:pPr>
            <a:r>
              <a:rPr lang="en-US" b="1" dirty="0">
                <a:solidFill>
                  <a:schemeClr val="dk1"/>
                </a:solidFill>
                <a:ea typeface="Calibri"/>
                <a:cs typeface="Calibri"/>
                <a:sym typeface="Calibri"/>
              </a:rPr>
              <a:t>Directory advertising </a:t>
            </a:r>
            <a:r>
              <a:rPr lang="en-US" dirty="0">
                <a:solidFill>
                  <a:schemeClr val="dk1"/>
                </a:solidFill>
                <a:ea typeface="Calibri"/>
                <a:cs typeface="Calibri"/>
                <a:sym typeface="Calibri"/>
              </a:rPr>
              <a:t>is information-focused advertising such as the </a:t>
            </a:r>
            <a:r>
              <a:rPr lang="en-US" i="1" dirty="0">
                <a:solidFill>
                  <a:schemeClr val="dk1"/>
                </a:solidFill>
                <a:ea typeface="Calibri"/>
                <a:cs typeface="Calibri"/>
                <a:sym typeface="Calibri"/>
              </a:rPr>
              <a:t>Yellow Pages</a:t>
            </a:r>
          </a:p>
          <a:p>
            <a:pPr lvl="0">
              <a:lnSpc>
                <a:spcPct val="90000"/>
              </a:lnSpc>
              <a:spcBef>
                <a:spcPts val="1000"/>
              </a:spcBef>
              <a:buFont typeface="Arial"/>
              <a:buChar char="•"/>
            </a:pPr>
            <a:r>
              <a:rPr lang="en-US" b="1" dirty="0">
                <a:solidFill>
                  <a:schemeClr val="dk1"/>
                </a:solidFill>
                <a:ea typeface="Calibri"/>
                <a:cs typeface="Calibri"/>
                <a:sym typeface="Calibri"/>
              </a:rPr>
              <a:t>Out-of-home media </a:t>
            </a:r>
            <a:r>
              <a:rPr lang="en-US" dirty="0">
                <a:solidFill>
                  <a:schemeClr val="dk1"/>
                </a:solidFill>
                <a:ea typeface="Calibri"/>
                <a:cs typeface="Calibri"/>
                <a:sym typeface="Calibri"/>
              </a:rPr>
              <a:t>reaches people in public places</a:t>
            </a:r>
          </a:p>
          <a:p>
            <a:pPr lvl="0">
              <a:lnSpc>
                <a:spcPct val="90000"/>
              </a:lnSpc>
              <a:spcBef>
                <a:spcPts val="1000"/>
              </a:spcBef>
              <a:buFont typeface="Arial"/>
              <a:buChar char="•"/>
            </a:pPr>
            <a:r>
              <a:rPr lang="en-US" b="1" dirty="0"/>
              <a:t>Place-based media </a:t>
            </a:r>
            <a:r>
              <a:rPr lang="en-US" dirty="0"/>
              <a:t>transmits messages in public places where certain people congregate (airports, doctors’ offices, etc</a:t>
            </a:r>
            <a:r>
              <a:rPr lang="en-US" dirty="0" smtClean="0"/>
              <a:t>.)</a:t>
            </a: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18163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libri"/>
                <a:cs typeface="Calibri"/>
                <a:sym typeface="Calibri"/>
              </a:rPr>
              <a:t>Where to Say It: </a:t>
            </a:r>
            <a:r>
              <a:rPr lang="en-US" dirty="0" smtClean="0">
                <a:ea typeface="Calibri"/>
                <a:cs typeface="Calibri"/>
                <a:sym typeface="Calibri"/>
              </a:rPr>
              <a:t>Digital </a:t>
            </a:r>
            <a:r>
              <a:rPr lang="en-US" dirty="0">
                <a:ea typeface="Calibri"/>
                <a:cs typeface="Calibri"/>
                <a:sym typeface="Calibri"/>
              </a:rPr>
              <a:t>Media</a:t>
            </a:r>
            <a:endParaRPr lang="en-IN" dirty="0"/>
          </a:p>
        </p:txBody>
      </p:sp>
      <p:sp>
        <p:nvSpPr>
          <p:cNvPr id="3" name="Content Placeholder 2"/>
          <p:cNvSpPr>
            <a:spLocks noGrp="1"/>
          </p:cNvSpPr>
          <p:nvPr>
            <p:ph idx="1"/>
          </p:nvPr>
        </p:nvSpPr>
        <p:spPr/>
        <p:txBody>
          <a:bodyPr>
            <a:normAutofit lnSpcReduction="10000"/>
          </a:bodyPr>
          <a:lstStyle/>
          <a:p>
            <a:pPr>
              <a:buSzPct val="101156"/>
              <a:buFont typeface="Arial"/>
              <a:buChar char="•"/>
            </a:pPr>
            <a:r>
              <a:rPr lang="en-IN" b="1" dirty="0">
                <a:solidFill>
                  <a:schemeClr val="dk1"/>
                </a:solidFill>
                <a:ea typeface="Calibri"/>
                <a:cs typeface="Calibri"/>
                <a:sym typeface="Calibri"/>
              </a:rPr>
              <a:t>Owned media </a:t>
            </a:r>
            <a:r>
              <a:rPr lang="en-IN" dirty="0">
                <a:solidFill>
                  <a:schemeClr val="dk1"/>
                </a:solidFill>
                <a:ea typeface="Calibri"/>
                <a:cs typeface="Calibri"/>
                <a:sym typeface="Calibri"/>
              </a:rPr>
              <a:t>may include websites, blogs, </a:t>
            </a:r>
            <a:r>
              <a:rPr lang="en-IN" dirty="0">
                <a:sym typeface="Calibri"/>
              </a:rPr>
              <a:t>Facebook, and </a:t>
            </a:r>
            <a:r>
              <a:rPr lang="en-IN" dirty="0">
                <a:solidFill>
                  <a:schemeClr val="dk1"/>
                </a:solidFill>
                <a:ea typeface="Calibri"/>
                <a:cs typeface="Calibri"/>
                <a:sym typeface="Calibri"/>
              </a:rPr>
              <a:t>Twitter accounts.</a:t>
            </a:r>
          </a:p>
          <a:p>
            <a:pPr marL="621792" lvl="2" indent="-347472">
              <a:spcBef>
                <a:spcPts val="1000"/>
              </a:spcBef>
              <a:buSzPct val="99107"/>
            </a:pPr>
            <a:r>
              <a:rPr lang="en-IN" sz="2600" dirty="0">
                <a:solidFill>
                  <a:schemeClr val="dk1"/>
                </a:solidFill>
                <a:ea typeface="Calibri"/>
                <a:cs typeface="Calibri"/>
                <a:sym typeface="Calibri"/>
              </a:rPr>
              <a:t>Controlled by company, effective for relationship building</a:t>
            </a:r>
          </a:p>
          <a:p>
            <a:pPr>
              <a:buSzPct val="101156"/>
              <a:buFont typeface="Arial"/>
              <a:buChar char="•"/>
            </a:pPr>
            <a:r>
              <a:rPr lang="en-IN" b="1" dirty="0">
                <a:solidFill>
                  <a:schemeClr val="dk1"/>
                </a:solidFill>
                <a:ea typeface="Calibri"/>
                <a:cs typeface="Calibri"/>
                <a:sym typeface="Calibri"/>
              </a:rPr>
              <a:t>Paid media </a:t>
            </a:r>
            <a:r>
              <a:rPr lang="en-IN" dirty="0">
                <a:solidFill>
                  <a:schemeClr val="dk1"/>
                </a:solidFill>
                <a:ea typeface="Calibri"/>
                <a:cs typeface="Calibri"/>
                <a:sym typeface="Calibri"/>
              </a:rPr>
              <a:t>includes display ads, sponsorships, and paid key word searches.</a:t>
            </a:r>
          </a:p>
          <a:p>
            <a:pPr marL="621792" lvl="2" indent="-347472">
              <a:spcBef>
                <a:spcPts val="1000"/>
              </a:spcBef>
              <a:buSzPct val="99107"/>
            </a:pPr>
            <a:r>
              <a:rPr lang="en-IN" sz="2600" dirty="0">
                <a:solidFill>
                  <a:schemeClr val="dk1"/>
                </a:solidFill>
                <a:ea typeface="Calibri"/>
                <a:cs typeface="Calibri"/>
                <a:sym typeface="Calibri"/>
              </a:rPr>
              <a:t>Most similar to traditional advertising, less trusted by consumers</a:t>
            </a:r>
          </a:p>
          <a:p>
            <a:pPr>
              <a:buSzPct val="101156"/>
              <a:buFont typeface="Arial"/>
              <a:buChar char="•"/>
            </a:pPr>
            <a:r>
              <a:rPr lang="en-IN" b="1" dirty="0">
                <a:solidFill>
                  <a:schemeClr val="dk1"/>
                </a:solidFill>
                <a:ea typeface="Calibri"/>
                <a:cs typeface="Calibri"/>
                <a:sym typeface="Calibri"/>
              </a:rPr>
              <a:t>Earned media </a:t>
            </a:r>
            <a:r>
              <a:rPr lang="en-IN" dirty="0">
                <a:solidFill>
                  <a:schemeClr val="dk1"/>
                </a:solidFill>
                <a:ea typeface="Calibri"/>
                <a:cs typeface="Calibri"/>
                <a:sym typeface="Calibri"/>
              </a:rPr>
              <a:t>refers to word of mouth or buzz on social media.</a:t>
            </a:r>
          </a:p>
          <a:p>
            <a:pPr marL="621792" lvl="2" indent="-347472">
              <a:spcBef>
                <a:spcPts val="1000"/>
              </a:spcBef>
              <a:buSzPct val="99107"/>
            </a:pPr>
            <a:r>
              <a:rPr lang="en-IN" sz="2600" dirty="0">
                <a:solidFill>
                  <a:schemeClr val="dk1"/>
                </a:solidFill>
                <a:ea typeface="Calibri"/>
                <a:cs typeface="Calibri"/>
                <a:sym typeface="Calibri"/>
              </a:rPr>
              <a:t>Most credible to consumers, no company control</a:t>
            </a:r>
            <a:endParaRPr lang="en-US" dirty="0"/>
          </a:p>
        </p:txBody>
      </p:sp>
    </p:spTree>
    <p:extLst>
      <p:ext uri="{BB962C8B-B14F-4D97-AF65-F5344CB8AC3E}">
        <p14:creationId xmlns:p14="http://schemas.microsoft.com/office/powerpoint/2010/main" val="1992138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572"/>
            <a:ext cx="8229600" cy="1003828"/>
          </a:xfrm>
        </p:spPr>
        <p:txBody>
          <a:bodyPr>
            <a:normAutofit fontScale="90000"/>
          </a:bodyPr>
          <a:lstStyle/>
          <a:p>
            <a:r>
              <a:rPr lang="en-US" dirty="0">
                <a:sym typeface="Calibri"/>
              </a:rPr>
              <a:t>Ethical/Sustainable Decisions in the Real World</a:t>
            </a:r>
            <a:endParaRPr lang="en-IN" dirty="0"/>
          </a:p>
        </p:txBody>
      </p:sp>
      <p:sp>
        <p:nvSpPr>
          <p:cNvPr id="3" name="Content Placeholder 2"/>
          <p:cNvSpPr>
            <a:spLocks noGrp="1"/>
          </p:cNvSpPr>
          <p:nvPr>
            <p:ph idx="1"/>
          </p:nvPr>
        </p:nvSpPr>
        <p:spPr>
          <a:xfrm>
            <a:off x="457200" y="1524000"/>
            <a:ext cx="8229600" cy="4678363"/>
          </a:xfrm>
        </p:spPr>
        <p:txBody>
          <a:bodyPr/>
          <a:lstStyle/>
          <a:p>
            <a:pPr>
              <a:lnSpc>
                <a:spcPct val="90000"/>
              </a:lnSpc>
              <a:spcBef>
                <a:spcPts val="0"/>
              </a:spcBef>
              <a:buFont typeface="Arial"/>
              <a:buChar char="•"/>
            </a:pPr>
            <a:r>
              <a:rPr lang="en-IN" dirty="0">
                <a:solidFill>
                  <a:schemeClr val="dk1"/>
                </a:solidFill>
                <a:ea typeface="Calibri"/>
                <a:cs typeface="Calibri"/>
                <a:sym typeface="Calibri"/>
              </a:rPr>
              <a:t>The Internet is an open source revolution.</a:t>
            </a:r>
          </a:p>
          <a:p>
            <a:pPr>
              <a:lnSpc>
                <a:spcPct val="90000"/>
              </a:lnSpc>
              <a:spcBef>
                <a:spcPts val="1000"/>
              </a:spcBef>
              <a:buFont typeface="Arial"/>
              <a:buChar char="•"/>
            </a:pPr>
            <a:r>
              <a:rPr lang="en-IN" dirty="0">
                <a:solidFill>
                  <a:schemeClr val="dk1"/>
                </a:solidFill>
                <a:ea typeface="Calibri"/>
                <a:cs typeface="Calibri"/>
                <a:sym typeface="Calibri"/>
              </a:rPr>
              <a:t>Ad fraud and ad blocking are rampant.</a:t>
            </a:r>
          </a:p>
          <a:p>
            <a:pPr>
              <a:lnSpc>
                <a:spcPct val="90000"/>
              </a:lnSpc>
              <a:spcBef>
                <a:spcPts val="1700"/>
              </a:spcBef>
              <a:buFont typeface="Arial"/>
              <a:buChar char="•"/>
            </a:pPr>
            <a:r>
              <a:rPr lang="en-IN" dirty="0">
                <a:solidFill>
                  <a:schemeClr val="dk1"/>
                </a:solidFill>
                <a:ea typeface="Calibri"/>
                <a:cs typeface="Calibri"/>
                <a:sym typeface="Calibri"/>
              </a:rPr>
              <a:t>These cost advertisers $8 to $18 billion a year.</a:t>
            </a:r>
          </a:p>
          <a:p>
            <a:pPr marL="0" indent="0">
              <a:lnSpc>
                <a:spcPct val="90000"/>
              </a:lnSpc>
              <a:spcBef>
                <a:spcPts val="1700"/>
              </a:spcBef>
              <a:buClr>
                <a:schemeClr val="dk2"/>
              </a:buClr>
              <a:buSzPct val="25000"/>
              <a:buFont typeface="Arial"/>
              <a:buNone/>
            </a:pPr>
            <a:r>
              <a:rPr lang="en-IN" b="1" dirty="0">
                <a:solidFill>
                  <a:schemeClr val="dk2"/>
                </a:solidFill>
                <a:ea typeface="Calibri"/>
                <a:cs typeface="Calibri"/>
                <a:sym typeface="Calibri"/>
              </a:rPr>
              <a:t>Is it ethical for ad networks to block ads intended for consumers’ devices?</a:t>
            </a:r>
            <a:endParaRPr lang="en-US" dirty="0"/>
          </a:p>
        </p:txBody>
      </p:sp>
    </p:spTree>
    <p:extLst>
      <p:ext uri="{BB962C8B-B14F-4D97-AF65-F5344CB8AC3E}">
        <p14:creationId xmlns:p14="http://schemas.microsoft.com/office/powerpoint/2010/main" val="43007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54700"/>
            <a:ext cx="8229600" cy="1040700"/>
          </a:xfrm>
        </p:spPr>
        <p:txBody>
          <a:bodyPr>
            <a:normAutofit fontScale="90000"/>
          </a:bodyPr>
          <a:lstStyle/>
          <a:p>
            <a:r>
              <a:rPr lang="en-US" sz="3600" dirty="0">
                <a:latin typeface="+mj-lt"/>
                <a:ea typeface="Calibri"/>
                <a:cs typeface="Calibri"/>
                <a:sym typeface="Calibri"/>
              </a:rPr>
              <a:t>Integrated Marketing Communications (IMC)</a:t>
            </a:r>
            <a:endParaRPr lang="en-US" sz="3600" dirty="0" smtClean="0">
              <a:latin typeface="+mj-lt"/>
              <a:sym typeface="Calibri"/>
            </a:endParaRPr>
          </a:p>
        </p:txBody>
      </p:sp>
      <p:sp>
        <p:nvSpPr>
          <p:cNvPr id="6" name="Content Placeholder 2"/>
          <p:cNvSpPr>
            <a:spLocks noGrp="1"/>
          </p:cNvSpPr>
          <p:nvPr>
            <p:ph idx="1"/>
          </p:nvPr>
        </p:nvSpPr>
        <p:spPr>
          <a:xfrm>
            <a:off x="457200" y="1676400"/>
            <a:ext cx="8305800" cy="4267200"/>
          </a:xfrm>
        </p:spPr>
        <p:txBody>
          <a:bodyPr/>
          <a:lstStyle/>
          <a:p>
            <a:pPr marL="255600" indent="-255600">
              <a:buSzPct val="100000"/>
            </a:pPr>
            <a:r>
              <a:rPr lang="en-US" sz="2600" b="1" dirty="0">
                <a:solidFill>
                  <a:schemeClr val="dk1"/>
                </a:solidFill>
                <a:ea typeface="Calibri"/>
                <a:cs typeface="Calibri"/>
                <a:sym typeface="Calibri"/>
              </a:rPr>
              <a:t>Integrated marketing communication (IMC) </a:t>
            </a:r>
            <a:r>
              <a:rPr lang="en-US" sz="2600" dirty="0">
                <a:solidFill>
                  <a:schemeClr val="dk1"/>
                </a:solidFill>
                <a:ea typeface="Calibri"/>
                <a:cs typeface="Calibri"/>
                <a:sym typeface="Calibri"/>
              </a:rPr>
              <a:t>involves the planning, execution, and evaluation of coordinated, brand communication programs over time to targeted audiences.</a:t>
            </a:r>
            <a:endParaRPr lang="en-US" sz="2600" b="1" i="1" dirty="0">
              <a:solidFill>
                <a:schemeClr val="dk1"/>
              </a:solidFill>
              <a:ea typeface="Calibri"/>
              <a:cs typeface="Calibri"/>
              <a:sym typeface="Calibri"/>
            </a:endParaRPr>
          </a:p>
          <a:p>
            <a:pPr marL="798750" lvl="1" indent="-342900">
              <a:defRPr/>
            </a:pPr>
            <a:r>
              <a:rPr lang="en-US" sz="2400" dirty="0">
                <a:solidFill>
                  <a:schemeClr val="dk1"/>
                </a:solidFill>
                <a:ea typeface="Calibri"/>
                <a:cs typeface="Calibri"/>
                <a:sym typeface="Calibri"/>
              </a:rPr>
              <a:t>Aim is to deliver consistent messaging across platforms.</a:t>
            </a:r>
          </a:p>
          <a:p>
            <a:pPr marL="798750" lvl="1" indent="-342900">
              <a:defRPr/>
            </a:pPr>
            <a:r>
              <a:rPr lang="en-US" sz="2400" dirty="0">
                <a:solidFill>
                  <a:schemeClr val="dk1"/>
                </a:solidFill>
                <a:ea typeface="Calibri"/>
                <a:cs typeface="Calibri"/>
                <a:sym typeface="Calibri"/>
              </a:rPr>
              <a:t>Must use a </a:t>
            </a:r>
            <a:r>
              <a:rPr lang="en-US" sz="2400" b="1" dirty="0">
                <a:solidFill>
                  <a:schemeClr val="dk1"/>
                </a:solidFill>
                <a:ea typeface="Calibri"/>
                <a:cs typeface="Calibri"/>
                <a:sym typeface="Calibri"/>
              </a:rPr>
              <a:t>multichannel promotion strategy </a:t>
            </a:r>
            <a:r>
              <a:rPr lang="en-US" sz="2400" dirty="0">
                <a:solidFill>
                  <a:schemeClr val="dk1"/>
                </a:solidFill>
                <a:ea typeface="Calibri"/>
                <a:cs typeface="Calibri"/>
                <a:sym typeface="Calibri"/>
              </a:rPr>
              <a:t>which combines traditional marketing communication with social media and other online activities</a:t>
            </a:r>
            <a:r>
              <a:rPr lang="en-US" sz="2400" dirty="0" smtClean="0">
                <a:solidFill>
                  <a:schemeClr val="dk1"/>
                </a:solidFill>
                <a:ea typeface="Calibri"/>
                <a:cs typeface="Calibri"/>
                <a:sym typeface="Calibri"/>
              </a:rPr>
              <a:t>.</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1903871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Calibri"/>
              </a:rPr>
              <a:t>When and How Often to Say It</a:t>
            </a:r>
            <a:endParaRPr lang="en-IN" dirty="0"/>
          </a:p>
        </p:txBody>
      </p:sp>
      <p:sp>
        <p:nvSpPr>
          <p:cNvPr id="3" name="Content Placeholder 2"/>
          <p:cNvSpPr>
            <a:spLocks noGrp="1"/>
          </p:cNvSpPr>
          <p:nvPr>
            <p:ph idx="1"/>
          </p:nvPr>
        </p:nvSpPr>
        <p:spPr/>
        <p:txBody>
          <a:bodyPr/>
          <a:lstStyle/>
          <a:p>
            <a:pPr lvl="0">
              <a:lnSpc>
                <a:spcPct val="90000"/>
              </a:lnSpc>
              <a:spcBef>
                <a:spcPts val="1700"/>
              </a:spcBef>
              <a:buFont typeface="Arial"/>
              <a:buChar char="•"/>
            </a:pPr>
            <a:r>
              <a:rPr lang="en-US" dirty="0">
                <a:solidFill>
                  <a:schemeClr val="dk1"/>
                </a:solidFill>
                <a:ea typeface="Calibri"/>
                <a:cs typeface="Calibri"/>
                <a:sym typeface="Calibri"/>
              </a:rPr>
              <a:t>A </a:t>
            </a:r>
            <a:r>
              <a:rPr lang="en-US" b="1" dirty="0">
                <a:solidFill>
                  <a:schemeClr val="dk1"/>
                </a:solidFill>
                <a:ea typeface="Calibri"/>
                <a:cs typeface="Calibri"/>
                <a:sym typeface="Calibri"/>
              </a:rPr>
              <a:t>media schedule </a:t>
            </a:r>
            <a:r>
              <a:rPr lang="en-US" dirty="0">
                <a:solidFill>
                  <a:schemeClr val="dk1"/>
                </a:solidFill>
                <a:ea typeface="Calibri"/>
                <a:cs typeface="Calibri"/>
                <a:sym typeface="Calibri"/>
              </a:rPr>
              <a:t>is a plan that specifies exact medi</a:t>
            </a:r>
            <a:r>
              <a:rPr lang="en-US" dirty="0"/>
              <a:t>a to use and when to use it.</a:t>
            </a:r>
          </a:p>
          <a:p>
            <a:pPr lvl="0">
              <a:lnSpc>
                <a:spcPct val="90000"/>
              </a:lnSpc>
              <a:spcBef>
                <a:spcPts val="1700"/>
              </a:spcBef>
              <a:buFont typeface="Arial"/>
              <a:buChar char="•"/>
            </a:pPr>
            <a:r>
              <a:rPr lang="en-US" b="1" dirty="0"/>
              <a:t>Reach</a:t>
            </a:r>
            <a:r>
              <a:rPr lang="en-US" dirty="0"/>
              <a:t> is the percentage of the target market that will be exposed to the media vehicle.</a:t>
            </a:r>
          </a:p>
          <a:p>
            <a:pPr lvl="0">
              <a:lnSpc>
                <a:spcPct val="90000"/>
              </a:lnSpc>
              <a:spcBef>
                <a:spcPts val="1700"/>
              </a:spcBef>
              <a:buFont typeface="Arial"/>
              <a:buChar char="•"/>
            </a:pPr>
            <a:r>
              <a:rPr lang="en-US" b="1" dirty="0"/>
              <a:t>Frequency</a:t>
            </a:r>
            <a:r>
              <a:rPr lang="en-US" dirty="0"/>
              <a:t> is the average number of times a person in the target group will be exposed to a message.</a:t>
            </a:r>
          </a:p>
          <a:p>
            <a:pPr lvl="0">
              <a:lnSpc>
                <a:spcPct val="90000"/>
              </a:lnSpc>
              <a:spcBef>
                <a:spcPts val="1700"/>
              </a:spcBef>
              <a:buFont typeface="Arial"/>
              <a:buChar char="•"/>
            </a:pPr>
            <a:r>
              <a:rPr lang="en-US" b="1" dirty="0"/>
              <a:t>Gross rating points </a:t>
            </a:r>
            <a:r>
              <a:rPr lang="en-US" dirty="0"/>
              <a:t>compare effectiveness of different media vehicles.</a:t>
            </a:r>
          </a:p>
          <a:p>
            <a:pPr lvl="0">
              <a:lnSpc>
                <a:spcPct val="90000"/>
              </a:lnSpc>
              <a:spcBef>
                <a:spcPts val="1700"/>
              </a:spcBef>
              <a:buFont typeface="Arial"/>
              <a:buChar char="•"/>
            </a:pPr>
            <a:r>
              <a:rPr lang="en-US" b="1" dirty="0"/>
              <a:t>Cost per thousand </a:t>
            </a:r>
            <a:r>
              <a:rPr lang="en-US" dirty="0"/>
              <a:t>is the cost to deliver a message to 1,000 people or homes.</a:t>
            </a:r>
          </a:p>
        </p:txBody>
      </p:sp>
    </p:spTree>
    <p:extLst>
      <p:ext uri="{BB962C8B-B14F-4D97-AF65-F5344CB8AC3E}">
        <p14:creationId xmlns:p14="http://schemas.microsoft.com/office/powerpoint/2010/main" val="288222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Calibri"/>
              </a:rPr>
              <a:t>Media Scheduling</a:t>
            </a:r>
            <a:endParaRPr lang="en-IN" dirty="0"/>
          </a:p>
        </p:txBody>
      </p:sp>
      <p:sp>
        <p:nvSpPr>
          <p:cNvPr id="3" name="Content Placeholder 2"/>
          <p:cNvSpPr>
            <a:spLocks noGrp="1"/>
          </p:cNvSpPr>
          <p:nvPr>
            <p:ph idx="1"/>
          </p:nvPr>
        </p:nvSpPr>
        <p:spPr/>
        <p:txBody>
          <a:bodyPr/>
          <a:lstStyle/>
          <a:p>
            <a:pPr lvl="0">
              <a:lnSpc>
                <a:spcPct val="90000"/>
              </a:lnSpc>
              <a:spcBef>
                <a:spcPts val="1700"/>
              </a:spcBef>
              <a:buFont typeface="Arial"/>
              <a:buChar char="•"/>
            </a:pPr>
            <a:r>
              <a:rPr lang="en-US" dirty="0">
                <a:solidFill>
                  <a:schemeClr val="dk1"/>
                </a:solidFill>
                <a:ea typeface="Calibri"/>
                <a:cs typeface="Calibri"/>
                <a:sym typeface="Calibri"/>
              </a:rPr>
              <a:t>A </a:t>
            </a:r>
            <a:r>
              <a:rPr lang="en-US" b="1" dirty="0">
                <a:solidFill>
                  <a:schemeClr val="dk1"/>
                </a:solidFill>
                <a:ea typeface="Calibri"/>
                <a:cs typeface="Calibri"/>
                <a:sym typeface="Calibri"/>
              </a:rPr>
              <a:t>continuous schedule </a:t>
            </a:r>
            <a:r>
              <a:rPr lang="en-US" dirty="0">
                <a:solidFill>
                  <a:schemeClr val="dk1"/>
                </a:solidFill>
                <a:ea typeface="Calibri"/>
                <a:cs typeface="Calibri"/>
                <a:sym typeface="Calibri"/>
              </a:rPr>
              <a:t>maintains a steady stream of advertising throughout the year.</a:t>
            </a:r>
          </a:p>
          <a:p>
            <a:pPr lvl="0">
              <a:lnSpc>
                <a:spcPct val="90000"/>
              </a:lnSpc>
              <a:spcBef>
                <a:spcPts val="1700"/>
              </a:spcBef>
              <a:buFont typeface="Arial"/>
              <a:buChar char="•"/>
            </a:pPr>
            <a:r>
              <a:rPr lang="en-US" dirty="0"/>
              <a:t>A </a:t>
            </a:r>
            <a:r>
              <a:rPr lang="en-US" b="1" dirty="0"/>
              <a:t>pulsing schedule </a:t>
            </a:r>
            <a:r>
              <a:rPr lang="en-US" dirty="0"/>
              <a:t>varies the amount of advertising throughout the year based upon when the product is likely to be in demand.</a:t>
            </a:r>
          </a:p>
          <a:p>
            <a:pPr lvl="0">
              <a:lnSpc>
                <a:spcPct val="90000"/>
              </a:lnSpc>
              <a:spcBef>
                <a:spcPts val="1700"/>
              </a:spcBef>
              <a:buFont typeface="Arial"/>
              <a:buChar char="•"/>
            </a:pPr>
            <a:r>
              <a:rPr lang="en-US" b="1" dirty="0" err="1"/>
              <a:t>Flighting</a:t>
            </a:r>
            <a:r>
              <a:rPr lang="en-US" dirty="0"/>
              <a:t> is an intense form of pulsing, in which advertising appears in short bursts with periods of little or no activity.</a:t>
            </a:r>
          </a:p>
        </p:txBody>
      </p:sp>
    </p:spTree>
    <p:extLst>
      <p:ext uri="{BB962C8B-B14F-4D97-AF65-F5344CB8AC3E}">
        <p14:creationId xmlns:p14="http://schemas.microsoft.com/office/powerpoint/2010/main" val="3735155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066800"/>
          </a:xfrm>
        </p:spPr>
        <p:txBody>
          <a:bodyPr>
            <a:normAutofit fontScale="90000"/>
          </a:bodyPr>
          <a:lstStyle/>
          <a:p>
            <a:r>
              <a:rPr lang="en-US" dirty="0" smtClean="0">
                <a:sym typeface="Calibri"/>
              </a:rPr>
              <a:t>Example: Media </a:t>
            </a:r>
            <a:r>
              <a:rPr lang="en-US" dirty="0">
                <a:sym typeface="Calibri"/>
              </a:rPr>
              <a:t>Schedule for a Video Game</a:t>
            </a:r>
            <a:endParaRPr lang="en-IN" dirty="0"/>
          </a:p>
        </p:txBody>
      </p:sp>
      <p:pic>
        <p:nvPicPr>
          <p:cNvPr id="6" name="Picture 551" descr="A gantt chart shows the media planning schedule for a video game from January to December.&#10;&#10;Television&#10;Specials: run the first three weeks of November&#10;Saturday cartoons: start in June and run through December&#10;Newspaper co-op advertising: starts on January 1 and runs continuously through the full year&#10;Direct Mail: runs during May and June&#10;Magazines&#10;Mag 1: Runs last two weeks of each month from January to October, then runs through November and December&#10;Mag 2: Runs first two weeks of each month from January to October, then runs through November and December"/>
          <p:cNvPicPr preferRelativeResize="0"/>
          <p:nvPr/>
        </p:nvPicPr>
        <p:blipFill rotWithShape="1">
          <a:blip r:embed="rId3">
            <a:alphaModFix/>
          </a:blip>
          <a:srcRect/>
          <a:stretch/>
        </p:blipFill>
        <p:spPr>
          <a:xfrm>
            <a:off x="584435" y="2028509"/>
            <a:ext cx="8008722" cy="3683156"/>
          </a:xfrm>
          <a:prstGeom prst="rect">
            <a:avLst/>
          </a:prstGeom>
          <a:noFill/>
          <a:ln>
            <a:noFill/>
          </a:ln>
        </p:spPr>
      </p:pic>
    </p:spTree>
    <p:extLst>
      <p:ext uri="{BB962C8B-B14F-4D97-AF65-F5344CB8AC3E}">
        <p14:creationId xmlns:p14="http://schemas.microsoft.com/office/powerpoint/2010/main" val="301655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Calibri"/>
              </a:rPr>
              <a:t>Sales Promotion</a:t>
            </a:r>
            <a:endParaRPr lang="en-IN" dirty="0"/>
          </a:p>
        </p:txBody>
      </p:sp>
      <p:sp>
        <p:nvSpPr>
          <p:cNvPr id="3" name="Content Placeholder 2"/>
          <p:cNvSpPr>
            <a:spLocks noGrp="1"/>
          </p:cNvSpPr>
          <p:nvPr>
            <p:ph idx="1"/>
          </p:nvPr>
        </p:nvSpPr>
        <p:spPr/>
        <p:txBody>
          <a:bodyPr/>
          <a:lstStyle/>
          <a:p>
            <a:pPr lvl="0">
              <a:lnSpc>
                <a:spcPct val="90000"/>
              </a:lnSpc>
              <a:spcBef>
                <a:spcPts val="0"/>
              </a:spcBef>
              <a:buFont typeface="Arial"/>
              <a:buChar char="•"/>
            </a:pPr>
            <a:r>
              <a:rPr lang="en-US" b="1" dirty="0">
                <a:solidFill>
                  <a:schemeClr val="dk1"/>
                </a:solidFill>
                <a:ea typeface="Calibri"/>
                <a:cs typeface="Calibri"/>
                <a:sym typeface="Calibri"/>
              </a:rPr>
              <a:t>Sales promotion</a:t>
            </a:r>
            <a:r>
              <a:rPr lang="en-US" dirty="0">
                <a:solidFill>
                  <a:schemeClr val="dk1"/>
                </a:solidFill>
                <a:ea typeface="Calibri"/>
                <a:cs typeface="Calibri"/>
                <a:sym typeface="Calibri"/>
              </a:rPr>
              <a:t>s are programs designed to build interest in or encourage purchase of a good or service during a specified period.</a:t>
            </a:r>
          </a:p>
          <a:p>
            <a:pPr lvl="0">
              <a:lnSpc>
                <a:spcPct val="90000"/>
              </a:lnSpc>
              <a:spcBef>
                <a:spcPts val="1000"/>
              </a:spcBef>
              <a:buFont typeface="Arial"/>
              <a:buChar char="•"/>
            </a:pPr>
            <a:r>
              <a:rPr lang="en-US" dirty="0">
                <a:solidFill>
                  <a:schemeClr val="dk1"/>
                </a:solidFill>
                <a:ea typeface="Calibri"/>
                <a:cs typeface="Calibri"/>
                <a:sym typeface="Calibri"/>
              </a:rPr>
              <a:t>How does sales promotion compare to advertising?</a:t>
            </a:r>
          </a:p>
          <a:p>
            <a:pPr marL="571501" lvl="0" indent="-342900">
              <a:lnSpc>
                <a:spcPct val="90000"/>
              </a:lnSpc>
              <a:spcBef>
                <a:spcPts val="1000"/>
              </a:spcBef>
              <a:buFont typeface="Wingdings" panose="05000000000000000000" pitchFamily="2" charset="2"/>
              <a:buChar char="§"/>
            </a:pPr>
            <a:r>
              <a:rPr lang="en-US" sz="2400" dirty="0">
                <a:solidFill>
                  <a:schemeClr val="dk1"/>
                </a:solidFill>
                <a:ea typeface="Calibri"/>
                <a:cs typeface="Calibri"/>
                <a:sym typeface="Calibri"/>
              </a:rPr>
              <a:t>Both are paid promotional activities with identifiable sponsors</a:t>
            </a:r>
          </a:p>
          <a:p>
            <a:pPr marL="571501" lvl="0" indent="-342900">
              <a:lnSpc>
                <a:spcPct val="90000"/>
              </a:lnSpc>
              <a:spcBef>
                <a:spcPts val="1000"/>
              </a:spcBef>
              <a:buFont typeface="Wingdings" panose="05000000000000000000" pitchFamily="2" charset="2"/>
              <a:buChar char="§"/>
            </a:pPr>
            <a:r>
              <a:rPr lang="en-US" sz="2400" dirty="0">
                <a:solidFill>
                  <a:schemeClr val="dk1"/>
                </a:solidFill>
                <a:ea typeface="Calibri"/>
                <a:cs typeface="Calibri"/>
                <a:sym typeface="Calibri"/>
              </a:rPr>
              <a:t>Differ in that sales promotions typically have a more immediate short-term objective</a:t>
            </a:r>
            <a:r>
              <a:rPr lang="en-US" sz="2400" dirty="0" smtClean="0">
                <a:solidFill>
                  <a:schemeClr val="dk1"/>
                </a:solidFill>
                <a:ea typeface="Calibri"/>
                <a:cs typeface="Calibri"/>
                <a:sym typeface="Calibri"/>
              </a:rPr>
              <a:t>.</a:t>
            </a:r>
            <a:endParaRPr lang="en-US" sz="2400" dirty="0"/>
          </a:p>
        </p:txBody>
      </p:sp>
    </p:spTree>
    <p:extLst>
      <p:ext uri="{BB962C8B-B14F-4D97-AF65-F5344CB8AC3E}">
        <p14:creationId xmlns:p14="http://schemas.microsoft.com/office/powerpoint/2010/main" val="101077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066800"/>
          </a:xfrm>
        </p:spPr>
        <p:txBody>
          <a:bodyPr>
            <a:normAutofit/>
          </a:bodyPr>
          <a:lstStyle/>
          <a:p>
            <a:r>
              <a:rPr lang="en-US" dirty="0" smtClean="0">
                <a:sym typeface="Calibri"/>
              </a:rPr>
              <a:t>Types </a:t>
            </a:r>
            <a:r>
              <a:rPr lang="en-US" dirty="0">
                <a:sym typeface="Calibri"/>
              </a:rPr>
              <a:t>of Consumer Sales Promotion</a:t>
            </a:r>
            <a:endParaRPr lang="en-IN" dirty="0"/>
          </a:p>
        </p:txBody>
      </p:sp>
      <p:pic>
        <p:nvPicPr>
          <p:cNvPr id="5" name="Picture 576" descr="A chart shows types of Consumer Sales Promotions as follows:&#10;Price-Based Consumer Sales Promotions&#10;Coupons&#10;Price deals&#10;Rebates and refunds&#10;Frequency (loyalty/continuity) programs&#10;Special/bonus packs&#10;Attention-Getting Consumer Sales Promotions&#10;Contests and sweepstakes&#10;Premiums&#10;Sampling"/>
          <p:cNvPicPr preferRelativeResize="0"/>
          <p:nvPr/>
        </p:nvPicPr>
        <p:blipFill rotWithShape="1">
          <a:blip r:embed="rId3">
            <a:alphaModFix/>
          </a:blip>
          <a:srcRect/>
          <a:stretch/>
        </p:blipFill>
        <p:spPr>
          <a:xfrm>
            <a:off x="769750" y="1462007"/>
            <a:ext cx="7764650" cy="4773477"/>
          </a:xfrm>
          <a:prstGeom prst="rect">
            <a:avLst/>
          </a:prstGeom>
          <a:noFill/>
          <a:ln>
            <a:noFill/>
          </a:ln>
        </p:spPr>
      </p:pic>
    </p:spTree>
    <p:extLst>
      <p:ext uri="{BB962C8B-B14F-4D97-AF65-F5344CB8AC3E}">
        <p14:creationId xmlns:p14="http://schemas.microsoft.com/office/powerpoint/2010/main" val="381824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066800"/>
          </a:xfrm>
        </p:spPr>
        <p:txBody>
          <a:bodyPr/>
          <a:lstStyle/>
          <a:p>
            <a:r>
              <a:rPr lang="en-US" dirty="0" smtClean="0">
                <a:sym typeface="Calibri"/>
              </a:rPr>
              <a:t>Trade </a:t>
            </a:r>
            <a:r>
              <a:rPr lang="en-US" dirty="0">
                <a:sym typeface="Calibri"/>
              </a:rPr>
              <a:t>Sales Promotions</a:t>
            </a:r>
            <a:endParaRPr lang="en-IN" dirty="0"/>
          </a:p>
        </p:txBody>
      </p:sp>
      <p:pic>
        <p:nvPicPr>
          <p:cNvPr id="5" name="Picture 585" descr="Text lists Trade Sales Promotions as follows:&#10;Allowances, discounts, and deals&#10;Co-op advertising&#10;Trade shows&#10;Promotional products&#10;Point of purchase (POP) displays&#10;Incentive programs&#10;Push money"/>
          <p:cNvPicPr preferRelativeResize="0"/>
          <p:nvPr/>
        </p:nvPicPr>
        <p:blipFill rotWithShape="1">
          <a:blip r:embed="rId3">
            <a:alphaModFix/>
          </a:blip>
          <a:srcRect/>
          <a:stretch/>
        </p:blipFill>
        <p:spPr>
          <a:xfrm>
            <a:off x="1633256" y="1447800"/>
            <a:ext cx="6014433" cy="4350721"/>
          </a:xfrm>
          <a:prstGeom prst="rect">
            <a:avLst/>
          </a:prstGeom>
          <a:noFill/>
          <a:ln>
            <a:noFill/>
          </a:ln>
        </p:spPr>
      </p:pic>
    </p:spTree>
    <p:extLst>
      <p:ext uri="{BB962C8B-B14F-4D97-AF65-F5344CB8AC3E}">
        <p14:creationId xmlns:p14="http://schemas.microsoft.com/office/powerpoint/2010/main" val="2963975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r>
              <a:rPr lang="en-US" dirty="0">
                <a:sym typeface="Calibri"/>
              </a:rPr>
              <a:t>Sales Promotion Designed to Increase Industry Visibility</a:t>
            </a:r>
            <a:endParaRPr lang="en-IN" dirty="0"/>
          </a:p>
        </p:txBody>
      </p:sp>
      <p:sp>
        <p:nvSpPr>
          <p:cNvPr id="3" name="Content Placeholder 2"/>
          <p:cNvSpPr>
            <a:spLocks noGrp="1"/>
          </p:cNvSpPr>
          <p:nvPr>
            <p:ph idx="1"/>
          </p:nvPr>
        </p:nvSpPr>
        <p:spPr>
          <a:xfrm>
            <a:off x="457200" y="1600201"/>
            <a:ext cx="8229600" cy="3200400"/>
          </a:xfrm>
        </p:spPr>
        <p:txBody>
          <a:bodyPr/>
          <a:lstStyle/>
          <a:p>
            <a:pPr lvl="0">
              <a:spcBef>
                <a:spcPts val="1800"/>
              </a:spcBef>
              <a:buFont typeface="Arial"/>
              <a:buChar char="•"/>
            </a:pPr>
            <a:r>
              <a:rPr lang="en-US" dirty="0">
                <a:solidFill>
                  <a:schemeClr val="dk1"/>
                </a:solidFill>
                <a:ea typeface="Calibri"/>
                <a:cs typeface="Calibri"/>
                <a:sym typeface="Calibri"/>
              </a:rPr>
              <a:t>Other types of trade sales promotions increase the visibility of a manufacturer’s products to industry channel partners.  </a:t>
            </a:r>
          </a:p>
          <a:p>
            <a:pPr marL="571501" lvl="0" indent="-342900">
              <a:lnSpc>
                <a:spcPct val="90000"/>
              </a:lnSpc>
              <a:spcBef>
                <a:spcPts val="1000"/>
              </a:spcBef>
              <a:buFont typeface="Wingdings" panose="05000000000000000000" pitchFamily="2" charset="2"/>
              <a:buChar char="§"/>
            </a:pPr>
            <a:r>
              <a:rPr lang="en-US" sz="2400" dirty="0">
                <a:sym typeface="Calibri"/>
              </a:rPr>
              <a:t>Trade shows</a:t>
            </a:r>
          </a:p>
          <a:p>
            <a:pPr marL="571501" lvl="0" indent="-342900">
              <a:lnSpc>
                <a:spcPct val="90000"/>
              </a:lnSpc>
              <a:spcBef>
                <a:spcPts val="1000"/>
              </a:spcBef>
              <a:buFont typeface="Wingdings" panose="05000000000000000000" pitchFamily="2" charset="2"/>
              <a:buChar char="§"/>
            </a:pPr>
            <a:r>
              <a:rPr lang="en-US" sz="2400" dirty="0">
                <a:sym typeface="Calibri"/>
              </a:rPr>
              <a:t>Promotional products</a:t>
            </a:r>
          </a:p>
          <a:p>
            <a:pPr marL="571501" lvl="0" indent="-342900">
              <a:lnSpc>
                <a:spcPct val="90000"/>
              </a:lnSpc>
              <a:spcBef>
                <a:spcPts val="1000"/>
              </a:spcBef>
              <a:buFont typeface="Wingdings" panose="05000000000000000000" pitchFamily="2" charset="2"/>
              <a:buChar char="§"/>
            </a:pPr>
            <a:r>
              <a:rPr lang="en-US" sz="2400" dirty="0">
                <a:sym typeface="Calibri"/>
              </a:rPr>
              <a:t>Point-of-purchase displays</a:t>
            </a:r>
          </a:p>
          <a:p>
            <a:pPr marL="571501" lvl="0" indent="-342900">
              <a:lnSpc>
                <a:spcPct val="90000"/>
              </a:lnSpc>
              <a:spcBef>
                <a:spcPts val="1000"/>
              </a:spcBef>
              <a:buFont typeface="Wingdings" panose="05000000000000000000" pitchFamily="2" charset="2"/>
              <a:buChar char="§"/>
            </a:pPr>
            <a:r>
              <a:rPr lang="en-US" sz="2400" dirty="0">
                <a:sym typeface="Calibri"/>
              </a:rPr>
              <a:t>Incentive programs</a:t>
            </a:r>
            <a:endParaRPr lang="en-US" sz="2400" dirty="0"/>
          </a:p>
        </p:txBody>
      </p:sp>
    </p:spTree>
    <p:extLst>
      <p:ext uri="{BB962C8B-B14F-4D97-AF65-F5344CB8AC3E}">
        <p14:creationId xmlns:p14="http://schemas.microsoft.com/office/powerpoint/2010/main" val="3792870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572"/>
            <a:ext cx="8229600" cy="1080028"/>
          </a:xfrm>
        </p:spPr>
        <p:txBody>
          <a:bodyPr/>
          <a:lstStyle/>
          <a:p>
            <a:r>
              <a:rPr lang="en-US" dirty="0" smtClean="0">
                <a:ea typeface="Calibri"/>
                <a:cs typeface="Calibri"/>
                <a:sym typeface="Calibri"/>
              </a:rPr>
              <a:t>Three </a:t>
            </a:r>
            <a:r>
              <a:rPr lang="en-US" dirty="0">
                <a:ea typeface="Calibri"/>
                <a:cs typeface="Calibri"/>
                <a:sym typeface="Calibri"/>
              </a:rPr>
              <a:t>Models of Marketing Communication</a:t>
            </a:r>
            <a:endParaRPr lang="en-IN" dirty="0">
              <a:ea typeface="Calibri"/>
              <a:cs typeface="Calibri"/>
            </a:endParaRPr>
          </a:p>
        </p:txBody>
      </p:sp>
      <p:pic>
        <p:nvPicPr>
          <p:cNvPr id="7" name="Picture 2" descr="Three Models of Marketing Communication.&#10;&#10;The One-to-Many Model&#10;Advertising&#10;Sales Promotion&#10;Public Relations&#10;Marketer is pointing to two levels Consumers.&#10;&#10;The One-to-One Model&#10;Database Marketing&#10;Direct Marketing&#10;Personal Selling&#10;Marketer is pointing to one level Consumers.&#10;&#10;The Many-to-Many Model&#10;Buzz Building&#10;Social Media&#10;Marketer; while Consumers are attached by two way arrow&#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182" y="1606623"/>
            <a:ext cx="3566160" cy="467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15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ym typeface="Calibri"/>
              </a:rPr>
              <a:t>Communication Framework</a:t>
            </a:r>
            <a:endParaRPr lang="en-US" dirty="0"/>
          </a:p>
        </p:txBody>
      </p:sp>
      <p:pic>
        <p:nvPicPr>
          <p:cNvPr id="11" name="Picture 1" descr="A flow chart shows the following sequence in the communication process loop, with noise a factor between each stage: Source, Encoding, Message, Medium, Decoding, and Receiver. Receiver sends “Feedback” to the Sender.&#10;&#10;Elements within the various stages are as follows:&#10;Source&#10;• Company&#10;• Individual&#10;Message&#10;• Advertising&#10;• Public relations&#10;• Sales promotion&#10;• Salesperson pitch&#10;• Communication from other consumers&#10;Medium&#10;• Magazines&#10;• Newspapers&#10;• Television&#10;• Radio&#10;• Billboards&#10;• Direct mail &#10;• Word of mouth&#10;Receiver&#10;• Consumer&#10;Noise&#10;• Competing messages&#10;Feedback&#10;• Purchase data&#10;• Product awareness&#10;• Brand loyalty"/>
          <p:cNvPicPr preferRelativeResize="0"/>
          <p:nvPr/>
        </p:nvPicPr>
        <p:blipFill rotWithShape="1">
          <a:blip r:embed="rId3">
            <a:alphaModFix/>
          </a:blip>
          <a:srcRect/>
          <a:stretch/>
        </p:blipFill>
        <p:spPr>
          <a:xfrm>
            <a:off x="450175" y="1724988"/>
            <a:ext cx="8243667" cy="4384421"/>
          </a:xfrm>
          <a:prstGeom prst="rect">
            <a:avLst/>
          </a:prstGeom>
          <a:noFill/>
          <a:ln>
            <a:noFill/>
          </a:ln>
        </p:spPr>
      </p:pic>
    </p:spTree>
    <p:extLst>
      <p:ext uri="{BB962C8B-B14F-4D97-AF65-F5344CB8AC3E}">
        <p14:creationId xmlns:p14="http://schemas.microsoft.com/office/powerpoint/2010/main" val="239044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fontScale="90000"/>
          </a:bodyPr>
          <a:lstStyle/>
          <a:p>
            <a:r>
              <a:rPr lang="en-US" dirty="0">
                <a:ea typeface="Calibri"/>
                <a:cs typeface="Calibri"/>
                <a:sym typeface="Calibri"/>
              </a:rPr>
              <a:t>The Source Encodes</a:t>
            </a:r>
            <a:endParaRPr lang="en-IN" sz="3600" dirty="0">
              <a:latin typeface="+mj-lt"/>
            </a:endParaRPr>
          </a:p>
        </p:txBody>
      </p:sp>
      <p:sp>
        <p:nvSpPr>
          <p:cNvPr id="4" name="Content Placeholder 1"/>
          <p:cNvSpPr txBox="1">
            <a:spLocks/>
          </p:cNvSpPr>
          <p:nvPr/>
        </p:nvSpPr>
        <p:spPr>
          <a:xfrm>
            <a:off x="457200" y="1295400"/>
            <a:ext cx="4572000" cy="498961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SzPct val="99615"/>
              <a:buFont typeface="Arial"/>
              <a:buChar char="•"/>
            </a:pPr>
            <a:r>
              <a:rPr lang="en-IN" sz="2600" smtClean="0">
                <a:solidFill>
                  <a:schemeClr val="dk1"/>
                </a:solidFill>
                <a:ea typeface="Calibri"/>
                <a:cs typeface="Calibri"/>
                <a:sym typeface="Calibri"/>
              </a:rPr>
              <a:t>Process begins with a source with an idea that they want to communicate to a receiver.</a:t>
            </a:r>
          </a:p>
          <a:p>
            <a:pPr>
              <a:buSzPct val="99615"/>
              <a:buFont typeface="Arial"/>
              <a:buChar char="•"/>
            </a:pPr>
            <a:r>
              <a:rPr lang="en-IN" sz="2600" b="1" smtClean="0">
                <a:solidFill>
                  <a:schemeClr val="dk1"/>
                </a:solidFill>
                <a:ea typeface="Calibri"/>
                <a:cs typeface="Calibri"/>
                <a:sym typeface="Calibri"/>
              </a:rPr>
              <a:t>Encoding</a:t>
            </a:r>
            <a:r>
              <a:rPr lang="en-IN" sz="2600" smtClean="0">
                <a:solidFill>
                  <a:schemeClr val="dk1"/>
                </a:solidFill>
                <a:ea typeface="Calibri"/>
                <a:cs typeface="Calibri"/>
                <a:sym typeface="Calibri"/>
              </a:rPr>
              <a:t> is the process by which the idea is translated into a physically perceivable form that conveys meaning.</a:t>
            </a:r>
          </a:p>
          <a:p>
            <a:pPr marL="514351" indent="-285750">
              <a:buSzPct val="99615"/>
              <a:buFont typeface="Wingdings" panose="05000000000000000000" pitchFamily="2" charset="2"/>
              <a:buChar char="§"/>
            </a:pPr>
            <a:r>
              <a:rPr lang="en-IN" sz="2400" smtClean="0">
                <a:sym typeface="Calibri"/>
              </a:rPr>
              <a:t>Words, music, and images</a:t>
            </a:r>
          </a:p>
          <a:p>
            <a:pPr marL="514351" indent="-285750">
              <a:buSzPct val="99615"/>
              <a:buFont typeface="Wingdings" panose="05000000000000000000" pitchFamily="2" charset="2"/>
              <a:buChar char="§"/>
            </a:pPr>
            <a:r>
              <a:rPr lang="en-IN" sz="2400" smtClean="0">
                <a:sym typeface="Calibri"/>
              </a:rPr>
              <a:t>Spokespeople</a:t>
            </a:r>
          </a:p>
          <a:p>
            <a:pPr marL="514351" indent="-285750">
              <a:buSzPct val="99615"/>
              <a:buFont typeface="Wingdings" panose="05000000000000000000" pitchFamily="2" charset="2"/>
              <a:buChar char="§"/>
            </a:pPr>
            <a:r>
              <a:rPr lang="en-IN" sz="2400" smtClean="0">
                <a:sym typeface="Calibri"/>
              </a:rPr>
              <a:t>Animated characters</a:t>
            </a:r>
            <a:endParaRPr lang="en-US" sz="2400" dirty="0"/>
          </a:p>
        </p:txBody>
      </p:sp>
      <p:pic>
        <p:nvPicPr>
          <p:cNvPr id="5" name="Picture 1" descr="A print ad for Campbell’s soup shows a blowup of a photo of a pasta star from one of its soups, above the tagline, “Soup so healthy it deserves a gold star.”"/>
          <p:cNvPicPr preferRelativeResize="0">
            <a:picLocks noChangeAspect="1"/>
          </p:cNvPicPr>
          <p:nvPr/>
        </p:nvPicPr>
        <p:blipFill rotWithShape="1">
          <a:blip r:embed="rId3">
            <a:alphaModFix/>
          </a:blip>
          <a:srcRect r="3694"/>
          <a:stretch/>
        </p:blipFill>
        <p:spPr>
          <a:xfrm>
            <a:off x="5870592" y="1676400"/>
            <a:ext cx="2958401" cy="3776765"/>
          </a:xfrm>
          <a:prstGeom prst="rect">
            <a:avLst/>
          </a:prstGeom>
          <a:noFill/>
          <a:ln>
            <a:noFill/>
          </a:ln>
        </p:spPr>
      </p:pic>
    </p:spTree>
    <p:extLst>
      <p:ext uri="{BB962C8B-B14F-4D97-AF65-F5344CB8AC3E}">
        <p14:creationId xmlns:p14="http://schemas.microsoft.com/office/powerpoint/2010/main" val="367805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fontScale="90000"/>
          </a:bodyPr>
          <a:lstStyle/>
          <a:p>
            <a:r>
              <a:rPr lang="en-US" dirty="0">
                <a:ea typeface="Calibri"/>
                <a:cs typeface="Calibri"/>
                <a:sym typeface="Calibri"/>
              </a:rPr>
              <a:t>The Message</a:t>
            </a:r>
            <a:endParaRPr lang="en-IN" sz="3600" dirty="0">
              <a:latin typeface="+mj-lt"/>
            </a:endParaRPr>
          </a:p>
        </p:txBody>
      </p:sp>
      <p:sp>
        <p:nvSpPr>
          <p:cNvPr id="6" name="Content Placeholder 1"/>
          <p:cNvSpPr txBox="1">
            <a:spLocks/>
          </p:cNvSpPr>
          <p:nvPr/>
        </p:nvSpPr>
        <p:spPr>
          <a:xfrm>
            <a:off x="457200" y="1295400"/>
            <a:ext cx="4953000" cy="498961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IN" sz="2600" smtClean="0">
                <a:solidFill>
                  <a:schemeClr val="dk1"/>
                </a:solidFill>
                <a:ea typeface="Calibri"/>
                <a:cs typeface="Calibri"/>
                <a:sym typeface="Calibri"/>
              </a:rPr>
              <a:t>The </a:t>
            </a:r>
            <a:r>
              <a:rPr lang="en-IN" sz="2600" b="1" smtClean="0">
                <a:solidFill>
                  <a:schemeClr val="dk1"/>
                </a:solidFill>
                <a:ea typeface="Calibri"/>
                <a:cs typeface="Calibri"/>
                <a:sym typeface="Calibri"/>
              </a:rPr>
              <a:t>message</a:t>
            </a:r>
            <a:r>
              <a:rPr lang="en-IN" sz="2600" smtClean="0">
                <a:solidFill>
                  <a:schemeClr val="dk1"/>
                </a:solidFill>
                <a:ea typeface="Calibri"/>
                <a:cs typeface="Calibri"/>
                <a:sym typeface="Calibri"/>
              </a:rPr>
              <a:t> is the actual content of communication that goes from the source to a receiver.</a:t>
            </a:r>
          </a:p>
          <a:p>
            <a:pPr>
              <a:buFont typeface="Arial"/>
              <a:buChar char="•"/>
            </a:pPr>
            <a:r>
              <a:rPr lang="en-IN" sz="2600" smtClean="0">
                <a:solidFill>
                  <a:schemeClr val="dk1"/>
                </a:solidFill>
                <a:ea typeface="Calibri"/>
                <a:cs typeface="Calibri"/>
                <a:sym typeface="Calibri"/>
              </a:rPr>
              <a:t>May be in the form of:</a:t>
            </a:r>
          </a:p>
          <a:p>
            <a:pPr marL="512064" lvl="1" indent="-283464">
              <a:spcBef>
                <a:spcPts val="800"/>
              </a:spcBef>
              <a:buFont typeface="Wingdings" panose="05000000000000000000" pitchFamily="2" charset="2"/>
              <a:buChar char="§"/>
            </a:pPr>
            <a:r>
              <a:rPr lang="en-IN" sz="2200" smtClean="0">
                <a:solidFill>
                  <a:schemeClr val="dk1"/>
                </a:solidFill>
                <a:ea typeface="Calibri"/>
                <a:cs typeface="Calibri"/>
                <a:sym typeface="Calibri"/>
              </a:rPr>
              <a:t>Advertising</a:t>
            </a:r>
          </a:p>
          <a:p>
            <a:pPr marL="512064" lvl="1" indent="-283464">
              <a:spcBef>
                <a:spcPts val="800"/>
              </a:spcBef>
              <a:buFont typeface="Wingdings" panose="05000000000000000000" pitchFamily="2" charset="2"/>
              <a:buChar char="§"/>
            </a:pPr>
            <a:r>
              <a:rPr lang="en-IN" sz="2200" smtClean="0">
                <a:solidFill>
                  <a:schemeClr val="dk1"/>
                </a:solidFill>
                <a:ea typeface="Calibri"/>
                <a:cs typeface="Calibri"/>
                <a:sym typeface="Calibri"/>
              </a:rPr>
              <a:t>Sales promotion</a:t>
            </a:r>
          </a:p>
          <a:p>
            <a:pPr marL="512064" lvl="1" indent="-283464">
              <a:spcBef>
                <a:spcPts val="800"/>
              </a:spcBef>
              <a:buFont typeface="Wingdings" panose="05000000000000000000" pitchFamily="2" charset="2"/>
              <a:buChar char="§"/>
            </a:pPr>
            <a:r>
              <a:rPr lang="en-IN" sz="2200" smtClean="0">
                <a:solidFill>
                  <a:schemeClr val="dk1"/>
                </a:solidFill>
                <a:ea typeface="Calibri"/>
                <a:cs typeface="Calibri"/>
                <a:sym typeface="Calibri"/>
              </a:rPr>
              <a:t>A salesperson’s pitch</a:t>
            </a:r>
          </a:p>
          <a:p>
            <a:pPr marL="512064" lvl="1" indent="-283464">
              <a:spcBef>
                <a:spcPts val="800"/>
              </a:spcBef>
              <a:buFont typeface="Wingdings" panose="05000000000000000000" pitchFamily="2" charset="2"/>
              <a:buChar char="§"/>
            </a:pPr>
            <a:r>
              <a:rPr lang="en-IN" sz="2200" smtClean="0">
                <a:solidFill>
                  <a:schemeClr val="dk1"/>
                </a:solidFill>
                <a:ea typeface="Calibri"/>
                <a:cs typeface="Calibri"/>
                <a:sym typeface="Calibri"/>
              </a:rPr>
              <a:t>Infomercial</a:t>
            </a:r>
          </a:p>
          <a:p>
            <a:pPr marL="512064" lvl="1" indent="-283464">
              <a:spcBef>
                <a:spcPts val="800"/>
              </a:spcBef>
              <a:buFont typeface="Wingdings" panose="05000000000000000000" pitchFamily="2" charset="2"/>
              <a:buChar char="§"/>
            </a:pPr>
            <a:r>
              <a:rPr lang="en-IN" sz="2200" smtClean="0"/>
              <a:t>Websites, social media, blogs, search engines</a:t>
            </a:r>
            <a:endParaRPr lang="en-IN" sz="2200" smtClean="0">
              <a:solidFill>
                <a:schemeClr val="dk1"/>
              </a:solidFill>
              <a:ea typeface="Calibri"/>
              <a:cs typeface="Calibri"/>
              <a:sym typeface="Calibri"/>
            </a:endParaRPr>
          </a:p>
          <a:p>
            <a:pPr marL="512064" lvl="1" indent="-283464">
              <a:spcBef>
                <a:spcPts val="800"/>
              </a:spcBef>
              <a:buFont typeface="Wingdings" panose="05000000000000000000" pitchFamily="2" charset="2"/>
              <a:buChar char="§"/>
            </a:pPr>
            <a:r>
              <a:rPr lang="en-IN" sz="2200" smtClean="0">
                <a:solidFill>
                  <a:schemeClr val="dk1"/>
                </a:solidFill>
                <a:ea typeface="Calibri"/>
                <a:cs typeface="Calibri"/>
                <a:sym typeface="Calibri"/>
              </a:rPr>
              <a:t>Word of mouth</a:t>
            </a:r>
            <a:endParaRPr lang="en-US" sz="2200" dirty="0"/>
          </a:p>
        </p:txBody>
      </p:sp>
      <p:pic>
        <p:nvPicPr>
          <p:cNvPr id="7" name="Picture  245" descr="A print ad shows a bottle of V8 100% Vegetable Juice with the copy, “Gain Vegetables, Lose Weight.”"/>
          <p:cNvPicPr preferRelativeResize="0"/>
          <p:nvPr/>
        </p:nvPicPr>
        <p:blipFill rotWithShape="1">
          <a:blip r:embed="rId3">
            <a:alphaModFix/>
          </a:blip>
          <a:srcRect r="3767"/>
          <a:stretch/>
        </p:blipFill>
        <p:spPr>
          <a:xfrm>
            <a:off x="5932142" y="1856564"/>
            <a:ext cx="2680230" cy="3603902"/>
          </a:xfrm>
          <a:prstGeom prst="rect">
            <a:avLst/>
          </a:prstGeom>
          <a:noFill/>
          <a:ln>
            <a:noFill/>
          </a:ln>
        </p:spPr>
      </p:pic>
    </p:spTree>
    <p:extLst>
      <p:ext uri="{BB962C8B-B14F-4D97-AF65-F5344CB8AC3E}">
        <p14:creationId xmlns:p14="http://schemas.microsoft.com/office/powerpoint/2010/main" val="165048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fontScale="90000"/>
          </a:bodyPr>
          <a:lstStyle/>
          <a:p>
            <a:r>
              <a:rPr lang="en-US" sz="3600" dirty="0">
                <a:latin typeface="+mj-lt"/>
                <a:sym typeface="Calibri"/>
              </a:rPr>
              <a:t>The Medium</a:t>
            </a:r>
            <a:endParaRPr lang="en-IN" sz="3600" dirty="0">
              <a:latin typeface="+mj-lt"/>
            </a:endParaRPr>
          </a:p>
        </p:txBody>
      </p:sp>
      <p:sp>
        <p:nvSpPr>
          <p:cNvPr id="6" name="Content Placeholder 4"/>
          <p:cNvSpPr>
            <a:spLocks noGrp="1"/>
          </p:cNvSpPr>
          <p:nvPr>
            <p:ph idx="1"/>
          </p:nvPr>
        </p:nvSpPr>
        <p:spPr>
          <a:xfrm>
            <a:off x="457200" y="1066800"/>
            <a:ext cx="8229600" cy="4983163"/>
          </a:xfrm>
        </p:spPr>
        <p:txBody>
          <a:bodyPr/>
          <a:lstStyle/>
          <a:p>
            <a:pPr marL="228600" lvl="0" indent="-228600">
              <a:buSzPct val="100000"/>
              <a:buFont typeface="Arial"/>
              <a:buChar char="•"/>
            </a:pPr>
            <a:r>
              <a:rPr lang="en-US" sz="2600" dirty="0">
                <a:ea typeface="Calibri"/>
                <a:cs typeface="Calibri"/>
                <a:sym typeface="Calibri"/>
              </a:rPr>
              <a:t>The </a:t>
            </a:r>
            <a:r>
              <a:rPr lang="en-US" sz="2600" b="1" dirty="0">
                <a:ea typeface="Calibri"/>
                <a:cs typeface="Calibri"/>
                <a:sym typeface="Calibri"/>
              </a:rPr>
              <a:t>medium</a:t>
            </a:r>
            <a:r>
              <a:rPr lang="en-US" sz="2600" dirty="0">
                <a:ea typeface="Calibri"/>
                <a:cs typeface="Calibri"/>
                <a:sym typeface="Calibri"/>
              </a:rPr>
              <a:t> is the communication vehicle that reaches members of the target audience</a:t>
            </a:r>
            <a:r>
              <a:rPr lang="en-US" sz="2600" dirty="0" smtClean="0">
                <a:ea typeface="Calibri"/>
                <a:cs typeface="Calibri"/>
                <a:sym typeface="Calibri"/>
              </a:rPr>
              <a:t>.</a:t>
            </a:r>
          </a:p>
          <a:p>
            <a:pPr marL="228600" lvl="0" indent="-228600">
              <a:buSzPct val="100000"/>
              <a:buFont typeface="Arial"/>
              <a:buChar char="•"/>
            </a:pPr>
            <a:r>
              <a:rPr lang="en-US" sz="2600" dirty="0">
                <a:ea typeface="Calibri"/>
                <a:cs typeface="Calibri"/>
                <a:sym typeface="Calibri"/>
              </a:rPr>
              <a:t>Marketers face two major challenges :</a:t>
            </a:r>
            <a:endParaRPr lang="en-US" sz="2600" dirty="0" smtClean="0">
              <a:ea typeface="Calibri"/>
              <a:cs typeface="Calibri"/>
              <a:sym typeface="Calibri"/>
            </a:endParaRPr>
          </a:p>
          <a:p>
            <a:pPr marL="552451" lvl="0" indent="-28575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Target market exposure to </a:t>
            </a:r>
            <a:r>
              <a:rPr lang="en-US" sz="2400" dirty="0" smtClean="0">
                <a:solidFill>
                  <a:schemeClr val="dk1"/>
                </a:solidFill>
                <a:ea typeface="Calibri"/>
                <a:cs typeface="Calibri"/>
                <a:sym typeface="Calibri"/>
              </a:rPr>
              <a:t>medium</a:t>
            </a:r>
          </a:p>
          <a:p>
            <a:pPr marL="552451" lvl="0" indent="-28575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Product characteristics are not in conflict with the medium.</a:t>
            </a:r>
            <a:endParaRPr lang="en-US" sz="2400" dirty="0"/>
          </a:p>
        </p:txBody>
      </p:sp>
    </p:spTree>
    <p:extLst>
      <p:ext uri="{BB962C8B-B14F-4D97-AF65-F5344CB8AC3E}">
        <p14:creationId xmlns:p14="http://schemas.microsoft.com/office/powerpoint/2010/main" val="1782581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Calibri"/>
              </a:rPr>
              <a:t>The Receiver Decodes</a:t>
            </a:r>
            <a:endParaRPr lang="en-IN" dirty="0"/>
          </a:p>
        </p:txBody>
      </p:sp>
      <p:sp>
        <p:nvSpPr>
          <p:cNvPr id="4" name="Content Placeholder 3"/>
          <p:cNvSpPr>
            <a:spLocks noGrp="1"/>
          </p:cNvSpPr>
          <p:nvPr>
            <p:ph idx="1"/>
          </p:nvPr>
        </p:nvSpPr>
        <p:spPr>
          <a:xfrm>
            <a:off x="457200" y="1143000"/>
            <a:ext cx="5029200" cy="4983163"/>
          </a:xfrm>
        </p:spPr>
        <p:txBody>
          <a:bodyPr/>
          <a:lstStyle/>
          <a:p>
            <a:pPr>
              <a:lnSpc>
                <a:spcPct val="90000"/>
              </a:lnSpc>
              <a:spcBef>
                <a:spcPts val="1700"/>
              </a:spcBef>
              <a:buFont typeface="Arial"/>
              <a:buChar char="•"/>
            </a:pPr>
            <a:r>
              <a:rPr lang="en-IN" dirty="0">
                <a:solidFill>
                  <a:schemeClr val="dk1"/>
                </a:solidFill>
                <a:ea typeface="Calibri"/>
                <a:cs typeface="Calibri"/>
                <a:sym typeface="Calibri"/>
              </a:rPr>
              <a:t>For effective decoding to occur, the source and the receiver must share a frame of reference.  </a:t>
            </a:r>
          </a:p>
          <a:p>
            <a:pPr>
              <a:lnSpc>
                <a:spcPct val="90000"/>
              </a:lnSpc>
              <a:spcBef>
                <a:spcPts val="1700"/>
              </a:spcBef>
              <a:buFont typeface="Arial"/>
              <a:buChar char="•"/>
            </a:pPr>
            <a:r>
              <a:rPr lang="en-IN" dirty="0">
                <a:solidFill>
                  <a:schemeClr val="dk1"/>
                </a:solidFill>
                <a:ea typeface="Calibri"/>
                <a:cs typeface="Calibri"/>
                <a:sym typeface="Calibri"/>
              </a:rPr>
              <a:t>In this ad, the receiver needs to understand the meaning of the “white flag” in order for the message to make sense</a:t>
            </a:r>
            <a:r>
              <a:rPr lang="en-IN" dirty="0">
                <a:solidFill>
                  <a:srgbClr val="0070C0"/>
                </a:solidFill>
                <a:ea typeface="Calibri"/>
                <a:cs typeface="Calibri"/>
                <a:sym typeface="Calibri"/>
              </a:rPr>
              <a:t>.</a:t>
            </a:r>
            <a:endParaRPr lang="en-US" dirty="0"/>
          </a:p>
        </p:txBody>
      </p:sp>
      <p:pic>
        <p:nvPicPr>
          <p:cNvPr id="8" name="Picture 265" descr="A print ad for Clorox shows a photo of a kitchen countertop with dirty pots and pans, and a container of Clorox Disinfecting Wipes. A pile of tomato sauce spilled on the counter has a small white flag planted in it. Copy states, “Surrender, tough messes. Conquer them with our thick wipes.”"/>
          <p:cNvPicPr preferRelativeResize="0"/>
          <p:nvPr/>
        </p:nvPicPr>
        <p:blipFill rotWithShape="1">
          <a:blip r:embed="rId3">
            <a:alphaModFix/>
          </a:blip>
          <a:srcRect l="3734"/>
          <a:stretch/>
        </p:blipFill>
        <p:spPr>
          <a:xfrm>
            <a:off x="5859378" y="1409719"/>
            <a:ext cx="2735981" cy="3803014"/>
          </a:xfrm>
          <a:prstGeom prst="rect">
            <a:avLst/>
          </a:prstGeom>
          <a:noFill/>
          <a:ln>
            <a:noFill/>
          </a:ln>
        </p:spPr>
      </p:pic>
    </p:spTree>
    <p:extLst>
      <p:ext uri="{BB962C8B-B14F-4D97-AF65-F5344CB8AC3E}">
        <p14:creationId xmlns:p14="http://schemas.microsoft.com/office/powerpoint/2010/main" val="1991526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3792</Words>
  <Application>Microsoft Office PowerPoint</Application>
  <PresentationFormat>On-screen Show (4:3)</PresentationFormat>
  <Paragraphs>241</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Office Theme</vt:lpstr>
      <vt:lpstr>Lecture 13 Advertising and Sales Promotion</vt:lpstr>
      <vt:lpstr>Communication Models in a Digital World That is “Always On”</vt:lpstr>
      <vt:lpstr>Integrated Marketing Communications (IMC)</vt:lpstr>
      <vt:lpstr>Three Models of Marketing Communication</vt:lpstr>
      <vt:lpstr>Communication Framework</vt:lpstr>
      <vt:lpstr>The Source Encodes</vt:lpstr>
      <vt:lpstr>The Message</vt:lpstr>
      <vt:lpstr>The Medium</vt:lpstr>
      <vt:lpstr>The Receiver Decodes</vt:lpstr>
      <vt:lpstr>Noise and Feedback</vt:lpstr>
      <vt:lpstr>The Traditional Promotional Mix</vt:lpstr>
      <vt:lpstr>Mass Communications:  The One-to-Many Model</vt:lpstr>
      <vt:lpstr>Personal Communications: The One-to-One Model</vt:lpstr>
      <vt:lpstr>Steps to Develop the Promotional Plan</vt:lpstr>
      <vt:lpstr>Advertising</vt:lpstr>
      <vt:lpstr>Types of Advertising</vt:lpstr>
      <vt:lpstr>User-Generated Advertising Content</vt:lpstr>
      <vt:lpstr>Ethical Issues in Advertising</vt:lpstr>
      <vt:lpstr>Steps to Develop an Advertising Campaign</vt:lpstr>
      <vt:lpstr>Create the Ads</vt:lpstr>
      <vt:lpstr>Advertising Appeals</vt:lpstr>
      <vt:lpstr>Advertising Execution Format</vt:lpstr>
      <vt:lpstr>Tonality</vt:lpstr>
      <vt:lpstr>Pretest What the Ads Will Say</vt:lpstr>
      <vt:lpstr>Where to Say It: Traditional Mass Media</vt:lpstr>
      <vt:lpstr>Where to Say It: Branded Entertainment</vt:lpstr>
      <vt:lpstr>Where to Say It: Support Media</vt:lpstr>
      <vt:lpstr>Where to Say It: Digital Media</vt:lpstr>
      <vt:lpstr>Ethical/Sustainable Decisions in the Real World</vt:lpstr>
      <vt:lpstr>When and How Often to Say It</vt:lpstr>
      <vt:lpstr>Media Scheduling</vt:lpstr>
      <vt:lpstr>Example: Media Schedule for a Video Game</vt:lpstr>
      <vt:lpstr>Sales Promotion</vt:lpstr>
      <vt:lpstr>Types of Consumer Sales Promotion</vt:lpstr>
      <vt:lpstr>Trade Sales Promotions</vt:lpstr>
      <vt:lpstr>Sales Promotion Designed to Increase Industry Visibility</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Sirajul Shibly</dc:creator>
  <cp:lastModifiedBy>Sirajul Shibly</cp:lastModifiedBy>
  <cp:revision>15</cp:revision>
  <dcterms:created xsi:type="dcterms:W3CDTF">2021-04-10T17:54:54Z</dcterms:created>
  <dcterms:modified xsi:type="dcterms:W3CDTF">2021-04-19T03:29:31Z</dcterms:modified>
</cp:coreProperties>
</file>